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4" r:id="rId1"/>
    <p:sldMasterId id="2147483795" r:id="rId2"/>
    <p:sldMasterId id="2147483861" r:id="rId3"/>
  </p:sldMasterIdLst>
  <p:sldIdLst>
    <p:sldId id="256" r:id="rId4"/>
    <p:sldId id="273" r:id="rId5"/>
    <p:sldId id="418" r:id="rId6"/>
    <p:sldId id="277" r:id="rId7"/>
    <p:sldId id="274" r:id="rId8"/>
    <p:sldId id="280" r:id="rId9"/>
    <p:sldId id="279" r:id="rId10"/>
    <p:sldId id="357" r:id="rId11"/>
    <p:sldId id="359" r:id="rId12"/>
    <p:sldId id="417" r:id="rId13"/>
    <p:sldId id="267" r:id="rId14"/>
    <p:sldId id="404" r:id="rId15"/>
    <p:sldId id="408" r:id="rId16"/>
    <p:sldId id="410" r:id="rId17"/>
    <p:sldId id="406" r:id="rId18"/>
    <p:sldId id="413" r:id="rId19"/>
    <p:sldId id="400" r:id="rId20"/>
    <p:sldId id="414" r:id="rId21"/>
    <p:sldId id="397" r:id="rId22"/>
    <p:sldId id="398" r:id="rId23"/>
    <p:sldId id="399" r:id="rId24"/>
    <p:sldId id="390" r:id="rId25"/>
    <p:sldId id="391" r:id="rId26"/>
    <p:sldId id="392" r:id="rId27"/>
    <p:sldId id="393" r:id="rId28"/>
    <p:sldId id="394" r:id="rId29"/>
    <p:sldId id="416" r:id="rId30"/>
    <p:sldId id="376" r:id="rId31"/>
    <p:sldId id="377" r:id="rId32"/>
    <p:sldId id="415" r:id="rId33"/>
    <p:sldId id="407" r:id="rId34"/>
    <p:sldId id="409" r:id="rId35"/>
    <p:sldId id="283" r:id="rId36"/>
    <p:sldId id="41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2006"/>
    <a:srgbClr val="F9C423"/>
    <a:srgbClr val="FDFDFD"/>
    <a:srgbClr val="EEBD20"/>
    <a:srgbClr val="FFDE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4A94F2-A46E-4485-B729-9D82433E84E6}" v="2" dt="2025-02-12T13:42:57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6054"/>
  </p:normalViewPr>
  <p:slideViewPr>
    <p:cSldViewPr snapToGrid="0" snapToObjects="1" showGuides="1">
      <p:cViewPr varScale="1">
        <p:scale>
          <a:sx n="106" d="100"/>
          <a:sy n="106" d="100"/>
        </p:scale>
        <p:origin x="732" y="108"/>
      </p:cViewPr>
      <p:guideLst>
        <p:guide pos="3816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McKenny" userId="fab40b6e-44fd-4d63-b855-49cdf63ca0c3" providerId="ADAL" clId="{104A94F2-A46E-4485-B729-9D82433E84E6}"/>
    <pc:docChg chg="custSel addSld delSld modSld sldOrd">
      <pc:chgData name="Aaron McKenny" userId="fab40b6e-44fd-4d63-b855-49cdf63ca0c3" providerId="ADAL" clId="{104A94F2-A46E-4485-B729-9D82433E84E6}" dt="2025-02-12T13:45:00.458" v="1245"/>
      <pc:docMkLst>
        <pc:docMk/>
      </pc:docMkLst>
      <pc:sldChg chg="modSp mod">
        <pc:chgData name="Aaron McKenny" userId="fab40b6e-44fd-4d63-b855-49cdf63ca0c3" providerId="ADAL" clId="{104A94F2-A46E-4485-B729-9D82433E84E6}" dt="2025-02-12T13:42:33.571" v="1225" actId="20577"/>
        <pc:sldMkLst>
          <pc:docMk/>
          <pc:sldMk cId="3509288691" sldId="256"/>
        </pc:sldMkLst>
        <pc:spChg chg="mod">
          <ac:chgData name="Aaron McKenny" userId="fab40b6e-44fd-4d63-b855-49cdf63ca0c3" providerId="ADAL" clId="{104A94F2-A46E-4485-B729-9D82433E84E6}" dt="2025-02-12T13:42:33.571" v="1225" actId="20577"/>
          <ac:spMkLst>
            <pc:docMk/>
            <pc:sldMk cId="3509288691" sldId="256"/>
            <ac:spMk id="3" creationId="{79DDD387-1C2B-514D-AAD6-2B3FBB0BCB8C}"/>
          </ac:spMkLst>
        </pc:spChg>
      </pc:sldChg>
      <pc:sldChg chg="modSp mod modAnim">
        <pc:chgData name="Aaron McKenny" userId="fab40b6e-44fd-4d63-b855-49cdf63ca0c3" providerId="ADAL" clId="{104A94F2-A46E-4485-B729-9D82433E84E6}" dt="2025-02-12T13:35:26.503" v="846"/>
        <pc:sldMkLst>
          <pc:docMk/>
          <pc:sldMk cId="3096737779" sldId="279"/>
        </pc:sldMkLst>
        <pc:spChg chg="mod">
          <ac:chgData name="Aaron McKenny" userId="fab40b6e-44fd-4d63-b855-49cdf63ca0c3" providerId="ADAL" clId="{104A94F2-A46E-4485-B729-9D82433E84E6}" dt="2025-02-12T13:21:19.774" v="3" actId="20577"/>
          <ac:spMkLst>
            <pc:docMk/>
            <pc:sldMk cId="3096737779" sldId="279"/>
            <ac:spMk id="2" creationId="{D15F276C-844A-3AB5-E163-CBEF9B5E3AC3}"/>
          </ac:spMkLst>
        </pc:spChg>
        <pc:spChg chg="mod">
          <ac:chgData name="Aaron McKenny" userId="fab40b6e-44fd-4d63-b855-49cdf63ca0c3" providerId="ADAL" clId="{104A94F2-A46E-4485-B729-9D82433E84E6}" dt="2025-02-12T13:35:15.976" v="845" actId="6549"/>
          <ac:spMkLst>
            <pc:docMk/>
            <pc:sldMk cId="3096737779" sldId="279"/>
            <ac:spMk id="3" creationId="{FBE600EF-8BC0-0721-2362-EC492736C742}"/>
          </ac:spMkLst>
        </pc:spChg>
      </pc:sldChg>
      <pc:sldChg chg="modSp mod">
        <pc:chgData name="Aaron McKenny" userId="fab40b6e-44fd-4d63-b855-49cdf63ca0c3" providerId="ADAL" clId="{104A94F2-A46E-4485-B729-9D82433E84E6}" dt="2025-02-12T13:27:35.373" v="375" actId="20577"/>
        <pc:sldMkLst>
          <pc:docMk/>
          <pc:sldMk cId="1849440115" sldId="280"/>
        </pc:sldMkLst>
        <pc:spChg chg="mod">
          <ac:chgData name="Aaron McKenny" userId="fab40b6e-44fd-4d63-b855-49cdf63ca0c3" providerId="ADAL" clId="{104A94F2-A46E-4485-B729-9D82433E84E6}" dt="2025-02-12T13:27:35.373" v="375" actId="20577"/>
          <ac:spMkLst>
            <pc:docMk/>
            <pc:sldMk cId="1849440115" sldId="280"/>
            <ac:spMk id="3" creationId="{775378BB-6208-6FD2-F870-6A2489052CA6}"/>
          </ac:spMkLst>
        </pc:spChg>
      </pc:sldChg>
      <pc:sldChg chg="modSp mod">
        <pc:chgData name="Aaron McKenny" userId="fab40b6e-44fd-4d63-b855-49cdf63ca0c3" providerId="ADAL" clId="{104A94F2-A46E-4485-B729-9D82433E84E6}" dt="2025-02-12T13:39:20.760" v="1222" actId="20577"/>
        <pc:sldMkLst>
          <pc:docMk/>
          <pc:sldMk cId="4212261276" sldId="357"/>
        </pc:sldMkLst>
        <pc:spChg chg="mod">
          <ac:chgData name="Aaron McKenny" userId="fab40b6e-44fd-4d63-b855-49cdf63ca0c3" providerId="ADAL" clId="{104A94F2-A46E-4485-B729-9D82433E84E6}" dt="2025-02-12T13:21:51.303" v="43" actId="20577"/>
          <ac:spMkLst>
            <pc:docMk/>
            <pc:sldMk cId="4212261276" sldId="357"/>
            <ac:spMk id="2" creationId="{0DD41B1A-9788-F221-8727-CC9FBBD5C099}"/>
          </ac:spMkLst>
        </pc:spChg>
        <pc:spChg chg="mod">
          <ac:chgData name="Aaron McKenny" userId="fab40b6e-44fd-4d63-b855-49cdf63ca0c3" providerId="ADAL" clId="{104A94F2-A46E-4485-B729-9D82433E84E6}" dt="2025-02-12T13:39:20.760" v="1222" actId="20577"/>
          <ac:spMkLst>
            <pc:docMk/>
            <pc:sldMk cId="4212261276" sldId="357"/>
            <ac:spMk id="3" creationId="{32EEEBCE-0ADB-8187-2DCD-4E0168AA282D}"/>
          </ac:spMkLst>
        </pc:spChg>
      </pc:sldChg>
      <pc:sldChg chg="del">
        <pc:chgData name="Aaron McKenny" userId="fab40b6e-44fd-4d63-b855-49cdf63ca0c3" providerId="ADAL" clId="{104A94F2-A46E-4485-B729-9D82433E84E6}" dt="2025-02-12T13:40:06.489" v="1223" actId="47"/>
        <pc:sldMkLst>
          <pc:docMk/>
          <pc:sldMk cId="770481667" sldId="396"/>
        </pc:sldMkLst>
      </pc:sldChg>
      <pc:sldChg chg="del">
        <pc:chgData name="Aaron McKenny" userId="fab40b6e-44fd-4d63-b855-49cdf63ca0c3" providerId="ADAL" clId="{104A94F2-A46E-4485-B729-9D82433E84E6}" dt="2025-02-12T13:43:22.795" v="1230" actId="47"/>
        <pc:sldMkLst>
          <pc:docMk/>
          <pc:sldMk cId="3089296276" sldId="411"/>
        </pc:sldMkLst>
      </pc:sldChg>
      <pc:sldChg chg="modSp mod">
        <pc:chgData name="Aaron McKenny" userId="fab40b6e-44fd-4d63-b855-49cdf63ca0c3" providerId="ADAL" clId="{104A94F2-A46E-4485-B729-9D82433E84E6}" dt="2025-02-12T13:44:41.518" v="1243"/>
        <pc:sldMkLst>
          <pc:docMk/>
          <pc:sldMk cId="1945136645" sldId="412"/>
        </pc:sldMkLst>
        <pc:spChg chg="mod">
          <ac:chgData name="Aaron McKenny" userId="fab40b6e-44fd-4d63-b855-49cdf63ca0c3" providerId="ADAL" clId="{104A94F2-A46E-4485-B729-9D82433E84E6}" dt="2025-02-12T13:44:41.518" v="1243"/>
          <ac:spMkLst>
            <pc:docMk/>
            <pc:sldMk cId="1945136645" sldId="412"/>
            <ac:spMk id="3" creationId="{7EF3D5B0-A709-0C64-60DD-01D74211EB98}"/>
          </ac:spMkLst>
        </pc:spChg>
      </pc:sldChg>
      <pc:sldChg chg="modSp add mod ord">
        <pc:chgData name="Aaron McKenny" userId="fab40b6e-44fd-4d63-b855-49cdf63ca0c3" providerId="ADAL" clId="{104A94F2-A46E-4485-B729-9D82433E84E6}" dt="2025-02-12T13:45:00.458" v="1245"/>
        <pc:sldMkLst>
          <pc:docMk/>
          <pc:sldMk cId="1079372634" sldId="418"/>
        </pc:sldMkLst>
        <pc:spChg chg="mod">
          <ac:chgData name="Aaron McKenny" userId="fab40b6e-44fd-4d63-b855-49cdf63ca0c3" providerId="ADAL" clId="{104A94F2-A46E-4485-B729-9D82433E84E6}" dt="2025-02-12T13:43:05.097" v="1229" actId="20577"/>
          <ac:spMkLst>
            <pc:docMk/>
            <pc:sldMk cId="1079372634" sldId="418"/>
            <ac:spMk id="3" creationId="{1ABBB6B8-C7C2-606E-5FA4-686B4B429B38}"/>
          </ac:spMkLst>
        </pc:spChg>
      </pc:sldChg>
      <pc:sldChg chg="add del">
        <pc:chgData name="Aaron McKenny" userId="fab40b6e-44fd-4d63-b855-49cdf63ca0c3" providerId="ADAL" clId="{104A94F2-A46E-4485-B729-9D82433E84E6}" dt="2025-02-12T13:42:50.772" v="1227" actId="2696"/>
        <pc:sldMkLst>
          <pc:docMk/>
          <pc:sldMk cId="3723491709" sldId="41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6112C9D6-04B3-C247-8B1C-74519975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1974F17-DC71-8340-8C7B-9714E26CB9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1122363"/>
            <a:ext cx="99822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64EC623-BDE0-FB40-B315-6D93A26101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020854"/>
            <a:ext cx="9982200" cy="1732245"/>
          </a:xfrm>
        </p:spPr>
        <p:txBody>
          <a:bodyPr/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91628ED9-2ECD-314A-B538-0065A143F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52950" y="3720230"/>
            <a:ext cx="30861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Logo" descr="University of Central Florida Logo">
            <a:extLst>
              <a:ext uri="{FF2B5EF4-FFF2-40B4-BE49-F238E27FC236}">
                <a16:creationId xmlns:a16="http://schemas.microsoft.com/office/drawing/2014/main" id="{E2F3FCD1-EFC7-BA41-AD3C-9BF16356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723900"/>
            <a:ext cx="533400" cy="7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44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6112C9D6-04B3-C247-8B1C-74519975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1974F17-DC71-8340-8C7B-9714E26CB9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1122363"/>
            <a:ext cx="99822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DIVIDER SLIDE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64EC623-BDE0-FB40-B315-6D93A26101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020854"/>
            <a:ext cx="9982200" cy="1732245"/>
          </a:xfrm>
          <a:ln>
            <a:solidFill>
              <a:srgbClr val="FDFDFD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91628ED9-2ECD-314A-B538-0065A143F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52950" y="3720230"/>
            <a:ext cx="30861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213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6112C9D6-04B3-C247-8B1C-74519975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1974F17-DC71-8340-8C7B-9714E26CB9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1122363"/>
            <a:ext cx="9982200" cy="2387600"/>
          </a:xfrm>
        </p:spPr>
        <p:txBody>
          <a:bodyPr anchor="b"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DIVIDER SLIDE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64EC623-BDE0-FB40-B315-6D93A26101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020854"/>
            <a:ext cx="9982200" cy="1732245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91628ED9-2ECD-314A-B538-0065A143F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52950" y="3720230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648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1974F17-DC71-8340-8C7B-9714E26CB9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1122363"/>
            <a:ext cx="9982200" cy="2387600"/>
          </a:xfrm>
        </p:spPr>
        <p:txBody>
          <a:bodyPr anchor="b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SLIDE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64EC623-BDE0-FB40-B315-6D93A26101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020854"/>
            <a:ext cx="9982200" cy="1732245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91628ED9-2ECD-314A-B538-0065A143F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52950" y="3720230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507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897" y="723900"/>
            <a:ext cx="10744207" cy="1104300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2137720"/>
            <a:ext cx="10744200" cy="395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">
            <a:extLst>
              <a:ext uri="{FF2B5EF4-FFF2-40B4-BE49-F238E27FC236}">
                <a16:creationId xmlns:a16="http://schemas.microsoft.com/office/drawing/2014/main" id="{D77F6443-D010-1146-B8C0-176DC4884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3897" y="194368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212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With Bor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E9004F09-C030-794E-98B5-FE92BC82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592FC221-8914-B349-9636-535956EE8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4902" y="1124950"/>
            <a:ext cx="9982199" cy="981801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6" y="2538770"/>
            <a:ext cx="9982193" cy="321433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">
            <a:extLst>
              <a:ext uri="{FF2B5EF4-FFF2-40B4-BE49-F238E27FC236}">
                <a16:creationId xmlns:a16="http://schemas.microsoft.com/office/drawing/2014/main" id="{2D21006E-1ACB-AB47-ACB2-359495240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903" y="2344732"/>
            <a:ext cx="556263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9495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With Border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E9004F09-C030-794E-98B5-FE92BC82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592FC221-8914-B349-9636-535956EE8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4902" y="1124950"/>
            <a:ext cx="9982199" cy="981801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6" y="2538770"/>
            <a:ext cx="9982193" cy="32143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">
            <a:extLst>
              <a:ext uri="{FF2B5EF4-FFF2-40B4-BE49-F238E27FC236}">
                <a16:creationId xmlns:a16="http://schemas.microsoft.com/office/drawing/2014/main" id="{2D21006E-1ACB-AB47-ACB2-359495240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903" y="234473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5391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With Bord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592FC221-8914-B349-9636-535956EE8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4902" y="1124950"/>
            <a:ext cx="9982199" cy="981801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6" y="2538770"/>
            <a:ext cx="9982193" cy="321433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">
            <a:extLst>
              <a:ext uri="{FF2B5EF4-FFF2-40B4-BE49-F238E27FC236}">
                <a16:creationId xmlns:a16="http://schemas.microsoft.com/office/drawing/2014/main" id="{2D21006E-1ACB-AB47-ACB2-359495240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903" y="234473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4127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Bor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6112C9D6-04B3-C247-8B1C-74519975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914BEF4-EC1B-CB40-86CE-A76FBEE2C3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4900" y="1104900"/>
            <a:ext cx="9982200" cy="464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BAC45E14-D9B2-584A-A6F7-1FC19738E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107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Border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6112C9D6-04B3-C247-8B1C-74519975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3C78A78-2622-BF4B-9BB7-DC588F49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4900" y="1104900"/>
            <a:ext cx="9982200" cy="4648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99293980-C1E8-C540-B50F-159ADF52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4787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Bord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B509F21-ACAC-354A-91BB-8A131C924D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4900" y="1104900"/>
            <a:ext cx="9982200" cy="464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5930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6112C9D6-04B3-C247-8B1C-74519975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1974F17-DC71-8340-8C7B-9714E26CB9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1122363"/>
            <a:ext cx="9982200" cy="2387600"/>
          </a:xfrm>
        </p:spPr>
        <p:txBody>
          <a:bodyPr anchor="b"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64EC623-BDE0-FB40-B315-6D93A26101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020854"/>
            <a:ext cx="9982200" cy="1732245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91628ED9-2ECD-314A-B538-0065A143F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533900" y="3720230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Logo" descr="University of Central Florida Logo">
            <a:extLst>
              <a:ext uri="{FF2B5EF4-FFF2-40B4-BE49-F238E27FC236}">
                <a16:creationId xmlns:a16="http://schemas.microsoft.com/office/drawing/2014/main" id="{8C5892F5-1238-1146-84B0-B074DABADB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29300" y="723900"/>
            <a:ext cx="533400" cy="7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615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ADB87-5EC2-5F48-B829-449C8C25B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4900" y="1104900"/>
            <a:ext cx="99822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4082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4B4C5-8D41-F944-AF43-623F969C77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35930" y="2155372"/>
            <a:ext cx="10744202" cy="39406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1348041B-D0EC-BC4E-80D1-5599A5EC06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897" y="723900"/>
            <a:ext cx="10744207" cy="1104300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1B639CC6-D232-C843-946F-6B4AFAF51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3897" y="194368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357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9FA56D-5C99-0146-B295-D44F3B9AC1C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934994" y="723899"/>
            <a:ext cx="2533106" cy="5372101"/>
          </a:xfrm>
        </p:spPr>
        <p:txBody>
          <a:bodyPr vert="eaVert"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15C468-E09B-734B-8183-8092C3355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7848600" cy="53721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">
            <a:extLst>
              <a:ext uri="{FF2B5EF4-FFF2-40B4-BE49-F238E27FC236}">
                <a16:creationId xmlns:a16="http://schemas.microsoft.com/office/drawing/2014/main" id="{6E31E3F0-9F53-8744-BCB7-19265F3E5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811437" y="723900"/>
            <a:ext cx="3" cy="603575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246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93C0-9AB3-4209-9AF9-896CEF8BC588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0D23-5102-4FDA-84AB-4E651B3D0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295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93C0-9AB3-4209-9AF9-896CEF8BC588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0D23-5102-4FDA-84AB-4E651B3D0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048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93C0-9AB3-4209-9AF9-896CEF8BC588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0D23-5102-4FDA-84AB-4E651B3D0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22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93C0-9AB3-4209-9AF9-896CEF8BC588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0D23-5102-4FDA-84AB-4E651B3D0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669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93C0-9AB3-4209-9AF9-896CEF8BC588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0D23-5102-4FDA-84AB-4E651B3D0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174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93C0-9AB3-4209-9AF9-896CEF8BC588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0D23-5102-4FDA-84AB-4E651B3D0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35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93C0-9AB3-4209-9AF9-896CEF8BC588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0D23-5102-4FDA-84AB-4E651B3D0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77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1974F17-DC71-8340-8C7B-9714E26CB9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1122363"/>
            <a:ext cx="9982200" cy="2387600"/>
          </a:xfrm>
        </p:spPr>
        <p:txBody>
          <a:bodyPr anchor="b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64EC623-BDE0-FB40-B315-6D93A26101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020854"/>
            <a:ext cx="9982200" cy="1732245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91628ED9-2ECD-314A-B538-0065A143F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533900" y="3720230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Logo" descr="University of Central Florida Logo">
            <a:extLst>
              <a:ext uri="{FF2B5EF4-FFF2-40B4-BE49-F238E27FC236}">
                <a16:creationId xmlns:a16="http://schemas.microsoft.com/office/drawing/2014/main" id="{1CDCEDA1-8902-AC46-8647-28693E3568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29300" y="723900"/>
            <a:ext cx="533400" cy="7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351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93C0-9AB3-4209-9AF9-896CEF8BC588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0D23-5102-4FDA-84AB-4E651B3D0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237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93C0-9AB3-4209-9AF9-896CEF8BC588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0D23-5102-4FDA-84AB-4E651B3D0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76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93C0-9AB3-4209-9AF9-896CEF8BC588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0D23-5102-4FDA-84AB-4E651B3D0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96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93C0-9AB3-4209-9AF9-896CEF8BC588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0D23-5102-4FDA-84AB-4E651B3D0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3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ssion Statement 2022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ur Mission:&#10;UCF is a public research university invested in unleashing the potential within every individual, enriching the human experience through inclusion, discovery and innovation, and propelling broad-based prosperity for the many communities we serve.">
            <a:extLst>
              <a:ext uri="{FF2B5EF4-FFF2-40B4-BE49-F238E27FC236}">
                <a16:creationId xmlns:a16="http://schemas.microsoft.com/office/drawing/2014/main" id="{8A955FA0-EC9C-AC47-99DA-636725DF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58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ssion Statement 2022 - St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ur Mission:&#10;UCF is a public research university invested in unleashing the potential within every individual, enriching the human experience through inclusion, discovery and innovation, and propelling broad-based prosperity for the many communities we serve.">
            <a:extLst>
              <a:ext uri="{FF2B5EF4-FFF2-40B4-BE49-F238E27FC236}">
                <a16:creationId xmlns:a16="http://schemas.microsoft.com/office/drawing/2014/main" id="{DA601791-9AA9-BC4F-A18D-88FAD8621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820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Slide Centered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ckground">
            <a:extLst>
              <a:ext uri="{FF2B5EF4-FFF2-40B4-BE49-F238E27FC236}">
                <a16:creationId xmlns:a16="http://schemas.microsoft.com/office/drawing/2014/main" id="{662C6F28-30A1-E24A-B711-44D6D5D2C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cxnSp>
        <p:nvCxnSpPr>
          <p:cNvPr id="10" name="Straight Connector">
            <a:extLst>
              <a:ext uri="{FF2B5EF4-FFF2-40B4-BE49-F238E27FC236}">
                <a16:creationId xmlns:a16="http://schemas.microsoft.com/office/drawing/2014/main" id="{323B8688-1239-F34F-BD8D-5BB9DF7D9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33900" y="1871061"/>
            <a:ext cx="30861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Quote">
            <a:extLst>
              <a:ext uri="{FF2B5EF4-FFF2-40B4-BE49-F238E27FC236}">
                <a16:creationId xmlns:a16="http://schemas.microsoft.com/office/drawing/2014/main" id="{5286B22F-3584-D04A-A394-CA6D39BDA0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2118511"/>
            <a:ext cx="9982200" cy="2388173"/>
          </a:xfrm>
        </p:spPr>
        <p:txBody>
          <a:bodyPr anchor="ctr" anchorCtr="0"/>
          <a:lstStyle>
            <a:lvl1pPr algn="ctr">
              <a:lnSpc>
                <a:spcPct val="150000"/>
              </a:lnSpc>
              <a:spcAft>
                <a:spcPts val="0"/>
              </a:spcAft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insert a quote. </a:t>
            </a:r>
            <a:br>
              <a:rPr lang="en-US" dirty="0"/>
            </a:br>
            <a:r>
              <a:rPr lang="en-US" dirty="0"/>
              <a:t>Font size, weight and highlights can be adjusted as needed. </a:t>
            </a:r>
          </a:p>
        </p:txBody>
      </p:sp>
      <p:sp>
        <p:nvSpPr>
          <p:cNvPr id="11" name="Attribution">
            <a:extLst>
              <a:ext uri="{FF2B5EF4-FFF2-40B4-BE49-F238E27FC236}">
                <a16:creationId xmlns:a16="http://schemas.microsoft.com/office/drawing/2014/main" id="{CF26F02E-6F07-4844-89CE-159379ED1A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5001586"/>
            <a:ext cx="9982200" cy="751513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an attribution for the quote</a:t>
            </a:r>
          </a:p>
        </p:txBody>
      </p:sp>
      <p:cxnSp>
        <p:nvCxnSpPr>
          <p:cNvPr id="13" name="Straight Connector">
            <a:extLst>
              <a:ext uri="{FF2B5EF4-FFF2-40B4-BE49-F238E27FC236}">
                <a16:creationId xmlns:a16="http://schemas.microsoft.com/office/drawing/2014/main" id="{AC1233E0-7C19-4F4E-9069-C8514BFC2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33900" y="4754135"/>
            <a:ext cx="30861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Large Quotation Mark">
            <a:extLst>
              <a:ext uri="{FF2B5EF4-FFF2-40B4-BE49-F238E27FC236}">
                <a16:creationId xmlns:a16="http://schemas.microsoft.com/office/drawing/2014/main" id="{3932BF08-418B-A342-8AF0-5060E8D29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72" t="19475" r="29641" b="47417"/>
          <a:stretch/>
        </p:blipFill>
        <p:spPr>
          <a:xfrm>
            <a:off x="5123361" y="846118"/>
            <a:ext cx="1854926" cy="181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49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Slide Centered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Quote">
            <a:extLst>
              <a:ext uri="{FF2B5EF4-FFF2-40B4-BE49-F238E27FC236}">
                <a16:creationId xmlns:a16="http://schemas.microsoft.com/office/drawing/2014/main" id="{5286B22F-3584-D04A-A394-CA6D39BDA0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2118511"/>
            <a:ext cx="9982200" cy="2388173"/>
          </a:xfrm>
        </p:spPr>
        <p:txBody>
          <a:bodyPr anchor="ctr" anchorCtr="0"/>
          <a:lstStyle>
            <a:lvl1pPr algn="ctr">
              <a:lnSpc>
                <a:spcPct val="150000"/>
              </a:lnSpc>
              <a:spcAft>
                <a:spcPts val="0"/>
              </a:spcAft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insert a quote. </a:t>
            </a:r>
            <a:br>
              <a:rPr lang="en-US" dirty="0"/>
            </a:br>
            <a:r>
              <a:rPr lang="en-US" dirty="0"/>
              <a:t>Font size, weight and highlights can be adjusted as needed. </a:t>
            </a:r>
          </a:p>
        </p:txBody>
      </p:sp>
      <p:sp>
        <p:nvSpPr>
          <p:cNvPr id="11" name="Attribution">
            <a:extLst>
              <a:ext uri="{FF2B5EF4-FFF2-40B4-BE49-F238E27FC236}">
                <a16:creationId xmlns:a16="http://schemas.microsoft.com/office/drawing/2014/main" id="{CF26F02E-6F07-4844-89CE-159379ED1A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5001586"/>
            <a:ext cx="9982200" cy="751513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="0" i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an attribution for the quote</a:t>
            </a:r>
          </a:p>
        </p:txBody>
      </p:sp>
      <p:cxnSp>
        <p:nvCxnSpPr>
          <p:cNvPr id="10" name="Straight Connector">
            <a:extLst>
              <a:ext uri="{FF2B5EF4-FFF2-40B4-BE49-F238E27FC236}">
                <a16:creationId xmlns:a16="http://schemas.microsoft.com/office/drawing/2014/main" id="{323B8688-1239-F34F-BD8D-5BB9DF7D9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33900" y="1871061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">
            <a:extLst>
              <a:ext uri="{FF2B5EF4-FFF2-40B4-BE49-F238E27FC236}">
                <a16:creationId xmlns:a16="http://schemas.microsoft.com/office/drawing/2014/main" id="{AC1233E0-7C19-4F4E-9069-C8514BFC2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33900" y="4754135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Large Quotation Mark">
            <a:extLst>
              <a:ext uri="{FF2B5EF4-FFF2-40B4-BE49-F238E27FC236}">
                <a16:creationId xmlns:a16="http://schemas.microsoft.com/office/drawing/2014/main" id="{6284E8BB-5B41-3B46-B995-0E8561FB8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84" t="22981" r="31534" b="52423"/>
          <a:stretch/>
        </p:blipFill>
        <p:spPr>
          <a:xfrm>
            <a:off x="5320746" y="1053012"/>
            <a:ext cx="1550505" cy="1311966"/>
          </a:xfrm>
          <a:prstGeom prst="rect">
            <a:avLst/>
          </a:prstGeom>
        </p:spPr>
      </p:pic>
      <p:sp>
        <p:nvSpPr>
          <p:cNvPr id="8" name="Rectangle 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88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Slide Lef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ckground">
            <a:extLst>
              <a:ext uri="{FF2B5EF4-FFF2-40B4-BE49-F238E27FC236}">
                <a16:creationId xmlns:a16="http://schemas.microsoft.com/office/drawing/2014/main" id="{662C6F28-30A1-E24A-B711-44D6D5D2C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9" name="Quote">
            <a:extLst>
              <a:ext uri="{FF2B5EF4-FFF2-40B4-BE49-F238E27FC236}">
                <a16:creationId xmlns:a16="http://schemas.microsoft.com/office/drawing/2014/main" id="{5286B22F-3584-D04A-A394-CA6D39BDA0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2118511"/>
            <a:ext cx="9982200" cy="2388173"/>
          </a:xfrm>
        </p:spPr>
        <p:txBody>
          <a:bodyPr anchor="ctr" anchorCtr="0"/>
          <a:lstStyle>
            <a:lvl1pPr algn="l">
              <a:lnSpc>
                <a:spcPct val="150000"/>
              </a:lnSpc>
              <a:spcAft>
                <a:spcPts val="0"/>
              </a:spcAft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insert a quote. </a:t>
            </a:r>
            <a:br>
              <a:rPr lang="en-US" dirty="0"/>
            </a:br>
            <a:r>
              <a:rPr lang="en-US" dirty="0"/>
              <a:t>Font size, emphasis and highlights can be adjusted as needed. </a:t>
            </a:r>
          </a:p>
        </p:txBody>
      </p:sp>
      <p:sp>
        <p:nvSpPr>
          <p:cNvPr id="11" name="Attribution">
            <a:extLst>
              <a:ext uri="{FF2B5EF4-FFF2-40B4-BE49-F238E27FC236}">
                <a16:creationId xmlns:a16="http://schemas.microsoft.com/office/drawing/2014/main" id="{CF26F02E-6F07-4844-89CE-159379ED1A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5001586"/>
            <a:ext cx="9982200" cy="751513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 b="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an attribution for the quote</a:t>
            </a:r>
          </a:p>
        </p:txBody>
      </p:sp>
      <p:cxnSp>
        <p:nvCxnSpPr>
          <p:cNvPr id="13" name="Straight Connector">
            <a:extLst>
              <a:ext uri="{FF2B5EF4-FFF2-40B4-BE49-F238E27FC236}">
                <a16:creationId xmlns:a16="http://schemas.microsoft.com/office/drawing/2014/main" id="{AC1233E0-7C19-4F4E-9069-C8514BFC2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900" y="4754135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Large Quotation Mark">
            <a:extLst>
              <a:ext uri="{FF2B5EF4-FFF2-40B4-BE49-F238E27FC236}">
                <a16:creationId xmlns:a16="http://schemas.microsoft.com/office/drawing/2014/main" id="{6284E8BB-5B41-3B46-B995-0E8561FB8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84" t="22981" r="31534" b="52423"/>
          <a:stretch/>
        </p:blipFill>
        <p:spPr>
          <a:xfrm>
            <a:off x="996940" y="1053012"/>
            <a:ext cx="1550505" cy="131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93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Slide Lef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Quote">
            <a:extLst>
              <a:ext uri="{FF2B5EF4-FFF2-40B4-BE49-F238E27FC236}">
                <a16:creationId xmlns:a16="http://schemas.microsoft.com/office/drawing/2014/main" id="{5286B22F-3584-D04A-A394-CA6D39BDA0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2118511"/>
            <a:ext cx="9982200" cy="2388173"/>
          </a:xfrm>
        </p:spPr>
        <p:txBody>
          <a:bodyPr anchor="ctr" anchorCtr="0"/>
          <a:lstStyle>
            <a:lvl1pPr algn="l">
              <a:lnSpc>
                <a:spcPct val="150000"/>
              </a:lnSpc>
              <a:spcAft>
                <a:spcPts val="0"/>
              </a:spcAft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insert a quote. </a:t>
            </a:r>
            <a:br>
              <a:rPr lang="en-US" dirty="0"/>
            </a:br>
            <a:r>
              <a:rPr lang="en-US" dirty="0"/>
              <a:t>Font size, emphasis and highlights can be adjusted as needed. </a:t>
            </a:r>
          </a:p>
        </p:txBody>
      </p:sp>
      <p:sp>
        <p:nvSpPr>
          <p:cNvPr id="11" name="Attribution">
            <a:extLst>
              <a:ext uri="{FF2B5EF4-FFF2-40B4-BE49-F238E27FC236}">
                <a16:creationId xmlns:a16="http://schemas.microsoft.com/office/drawing/2014/main" id="{CF26F02E-6F07-4844-89CE-159379ED1A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5001586"/>
            <a:ext cx="9982200" cy="751513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an attribution for the quote</a:t>
            </a:r>
          </a:p>
        </p:txBody>
      </p:sp>
      <p:cxnSp>
        <p:nvCxnSpPr>
          <p:cNvPr id="13" name="Straight Connector">
            <a:extLst>
              <a:ext uri="{FF2B5EF4-FFF2-40B4-BE49-F238E27FC236}">
                <a16:creationId xmlns:a16="http://schemas.microsoft.com/office/drawing/2014/main" id="{AC1233E0-7C19-4F4E-9069-C8514BFC2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900" y="4754135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Large Quotation Mark">
            <a:extLst>
              <a:ext uri="{FF2B5EF4-FFF2-40B4-BE49-F238E27FC236}">
                <a16:creationId xmlns:a16="http://schemas.microsoft.com/office/drawing/2014/main" id="{6284E8BB-5B41-3B46-B995-0E8561FB8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84" t="22981" r="31534" b="52423"/>
          <a:stretch/>
        </p:blipFill>
        <p:spPr>
          <a:xfrm>
            <a:off x="996940" y="1053012"/>
            <a:ext cx="1550505" cy="131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DCA12D-D286-E34D-BA6B-24F03D040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1110050"/>
            <a:ext cx="9982201" cy="7181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C2AB8-F1CC-E549-B630-EB13F4674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954060"/>
            <a:ext cx="9982201" cy="379389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44A9B4ED-93C8-714A-8B1D-43EF141E0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723900" y="6432492"/>
            <a:ext cx="20527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University of Central Florida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89844F1C-2F28-1E4A-B4F0-CE9DDE546ECD}"/>
              </a:ext>
            </a:extLst>
          </p:cNvPr>
          <p:cNvSpPr txBox="1"/>
          <p:nvPr userDrawn="1"/>
        </p:nvSpPr>
        <p:spPr>
          <a:xfrm>
            <a:off x="9415346" y="6432492"/>
            <a:ext cx="20527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Page </a:t>
            </a:r>
            <a:fld id="{2CB46002-6C40-404C-904C-C9A970A01033}" type="slidenum">
              <a:rPr lang="en-US" sz="1000" b="0" i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0" i="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94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55" r:id="rId2"/>
    <p:sldLayoutId id="2147483856" r:id="rId3"/>
    <p:sldLayoutId id="2147483846" r:id="rId4"/>
    <p:sldLayoutId id="2147483848" r:id="rId5"/>
    <p:sldLayoutId id="2147483851" r:id="rId6"/>
    <p:sldLayoutId id="2147483852" r:id="rId7"/>
    <p:sldLayoutId id="2147483853" r:id="rId8"/>
    <p:sldLayoutId id="2147483854" r:id="rId9"/>
    <p:sldLayoutId id="2147483857" r:id="rId10"/>
    <p:sldLayoutId id="2147483858" r:id="rId11"/>
    <p:sldLayoutId id="2147483859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56">
          <p15:clr>
            <a:srgbClr val="F26B43"/>
          </p15:clr>
        </p15:guide>
        <p15:guide id="2" pos="7224">
          <p15:clr>
            <a:srgbClr val="F26B43"/>
          </p15:clr>
        </p15:guide>
        <p15:guide id="3" pos="696">
          <p15:clr>
            <a:srgbClr val="5ACBF0"/>
          </p15:clr>
        </p15:guide>
        <p15:guide id="4" pos="6984">
          <p15:clr>
            <a:srgbClr val="5ACBF0"/>
          </p15:clr>
        </p15:guide>
        <p15:guide id="9" orient="horz" pos="3840">
          <p15:clr>
            <a:srgbClr val="F26B43"/>
          </p15:clr>
        </p15:guide>
        <p15:guide id="10" orient="horz" pos="456">
          <p15:clr>
            <a:srgbClr val="F26B43"/>
          </p15:clr>
        </p15:guide>
        <p15:guide id="11" orient="horz" pos="696">
          <p15:clr>
            <a:srgbClr val="5ACBF0"/>
          </p15:clr>
        </p15:guide>
        <p15:guide id="12" orient="horz" pos="3624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DCA12D-D286-E34D-BA6B-24F03D040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1110050"/>
            <a:ext cx="9982201" cy="7181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C2AB8-F1CC-E549-B630-EB13F4674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954060"/>
            <a:ext cx="9982201" cy="379389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C3C2240D-AECF-A74C-B5C6-0F0D207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723900" y="6432492"/>
            <a:ext cx="20527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University of Central Florida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EE16C111-6EB6-4241-A8F2-7E41B94809DE}"/>
              </a:ext>
            </a:extLst>
          </p:cNvPr>
          <p:cNvSpPr txBox="1"/>
          <p:nvPr userDrawn="1"/>
        </p:nvSpPr>
        <p:spPr>
          <a:xfrm>
            <a:off x="9415346" y="6432492"/>
            <a:ext cx="20527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Page </a:t>
            </a:r>
            <a:fld id="{2CB46002-6C40-404C-904C-C9A970A01033}" type="slidenum">
              <a:rPr lang="en-US" sz="1000" b="0" i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0" i="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026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60" r:id="rId7"/>
    <p:sldLayoutId id="2147483803" r:id="rId8"/>
    <p:sldLayoutId id="2147483804" r:id="rId9"/>
    <p:sldLayoutId id="2147483805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56">
          <p15:clr>
            <a:srgbClr val="F26B43"/>
          </p15:clr>
        </p15:guide>
        <p15:guide id="2" pos="7224">
          <p15:clr>
            <a:srgbClr val="F26B43"/>
          </p15:clr>
        </p15:guide>
        <p15:guide id="3" pos="696">
          <p15:clr>
            <a:srgbClr val="5ACBF0"/>
          </p15:clr>
        </p15:guide>
        <p15:guide id="4" pos="6984">
          <p15:clr>
            <a:srgbClr val="5ACBF0"/>
          </p15:clr>
        </p15:guide>
        <p15:guide id="9" orient="horz" pos="3840">
          <p15:clr>
            <a:srgbClr val="F26B43"/>
          </p15:clr>
        </p15:guide>
        <p15:guide id="10" orient="horz" pos="432" userDrawn="1">
          <p15:clr>
            <a:srgbClr val="F26B43"/>
          </p15:clr>
        </p15:guide>
        <p15:guide id="11" orient="horz" pos="696">
          <p15:clr>
            <a:srgbClr val="5ACBF0"/>
          </p15:clr>
        </p15:guide>
        <p15:guide id="12" orient="horz" pos="3624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993C0-9AB3-4209-9AF9-896CEF8BC588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A0D23-5102-4FDA-84AB-4E651B3D0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801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0C56A-A605-9448-8327-FF233C9538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MAN 7916</a:t>
            </a:r>
            <a:br>
              <a:rPr lang="en-US" dirty="0"/>
            </a:br>
            <a:r>
              <a:rPr lang="en-US" sz="3200" dirty="0"/>
              <a:t>Session 6: SML in Text Analysis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DD387-1C2B-514D-AAD6-2B3FBB0BCB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Aaron McKenny</a:t>
            </a:r>
          </a:p>
          <a:p>
            <a:r>
              <a:rPr lang="en-US" dirty="0"/>
              <a:t>2/12/2025</a:t>
            </a:r>
          </a:p>
        </p:txBody>
      </p:sp>
    </p:spTree>
    <p:extLst>
      <p:ext uri="{BB962C8B-B14F-4D97-AF65-F5344CB8AC3E}">
        <p14:creationId xmlns:p14="http://schemas.microsoft.com/office/powerpoint/2010/main" val="3509288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B1246-35CE-61B0-7728-7A57C0B21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2EF5-54F8-5A69-9D1F-B588A801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1ECB5-9D43-41DF-0E79-A60E419CC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7" y="2538770"/>
            <a:ext cx="4991094" cy="3194280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</a:rPr>
              <a:t>1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Next week’s homework</a:t>
            </a:r>
          </a:p>
          <a:p>
            <a:pPr marL="0" indent="0">
              <a:buNone/>
            </a:pPr>
            <a:r>
              <a:rPr lang="en-US" sz="2000" dirty="0"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schemeClr val="tx1"/>
                </a:solidFill>
                <a:highlight>
                  <a:srgbClr val="F9C423"/>
                </a:highlight>
              </a:rPr>
              <a:t>2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This week’s readings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</a:rPr>
              <a:t>3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(Un)supervised Machine Learning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</a:rPr>
              <a:t>	Unsupervised (Leftover)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class activity</a:t>
            </a: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3742FC-94EE-45B1-0681-6A58CE6877B9}"/>
              </a:ext>
            </a:extLst>
          </p:cNvPr>
          <p:cNvSpPr txBox="1">
            <a:spLocks/>
          </p:cNvSpPr>
          <p:nvPr/>
        </p:nvSpPr>
        <p:spPr>
          <a:xfrm>
            <a:off x="5588508" y="2538770"/>
            <a:ext cx="5498592" cy="3194280"/>
          </a:xfrm>
          <a:prstGeom prst="rect">
            <a:avLst/>
          </a:prstGeom>
        </p:spPr>
        <p:txBody>
          <a:bodyPr vert="horz" lIns="0" tIns="0" rIns="0" bIns="0" numCol="1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ook" pitchFamily="2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ook" pitchFamily="2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ook" pitchFamily="2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ook" pitchFamily="2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7055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8803A-4975-4199-9984-FCC4C39C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factor analysis… but with words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F475F-ACD4-4F8B-AD86-2446FEE60B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Factor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6F7F6-81D1-4C2B-B695-78E678F104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endParaRPr lang="en-US" dirty="0"/>
          </a:p>
          <a:p>
            <a:r>
              <a:rPr lang="en-US" dirty="0"/>
              <a:t>Covariance = latent constructs</a:t>
            </a:r>
          </a:p>
          <a:p>
            <a:endParaRPr lang="en-US" dirty="0"/>
          </a:p>
          <a:p>
            <a:r>
              <a:rPr lang="en-US" dirty="0"/>
              <a:t>Items can load on multiple constructs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(barring orthogonal rotation)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572C9F-F760-4BC6-95B2-DD9B68D1F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Topic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90E521-17EA-49A5-8144-B411FD10DA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endParaRPr lang="en-US" dirty="0"/>
          </a:p>
          <a:p>
            <a:r>
              <a:rPr lang="en-US" dirty="0"/>
              <a:t>Covariance = latent topics</a:t>
            </a:r>
          </a:p>
          <a:p>
            <a:endParaRPr lang="en-US" dirty="0"/>
          </a:p>
          <a:p>
            <a:r>
              <a:rPr lang="en-US" dirty="0"/>
              <a:t>Words can be part of multiple topics</a:t>
            </a:r>
          </a:p>
        </p:txBody>
      </p:sp>
    </p:spTree>
    <p:extLst>
      <p:ext uri="{BB962C8B-B14F-4D97-AF65-F5344CB8AC3E}">
        <p14:creationId xmlns:p14="http://schemas.microsoft.com/office/powerpoint/2010/main" val="820917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D806E-E8A3-9345-3655-14098D1D670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Example of topic modeling: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1C13C-C588-D031-C2F3-742A5EE4737C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1: “I like green beans, they are good for you. Eating green beans can taste good too. There are several good green bean recipes”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2: “Green beans have multiple good effects on the body. For instance, green beans have been shown to improve good cholesterol.”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3: “Receiving gifts on mother’s day makes most mothers happy. So you should definitely get your mother a gift”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4: “When you give a gift to your mother you not only make your mother happy, but you make the entire family happy.”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59255-953E-4219-6AB9-3B3F5AAF1120}"/>
              </a:ext>
            </a:extLst>
          </p:cNvPr>
          <p:cNvSpPr/>
          <p:nvPr/>
        </p:nvSpPr>
        <p:spPr>
          <a:xfrm>
            <a:off x="2910611" y="1894033"/>
            <a:ext cx="810490" cy="366857"/>
          </a:xfrm>
          <a:prstGeom prst="rect">
            <a:avLst/>
          </a:prstGeom>
          <a:solidFill>
            <a:schemeClr val="accent6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5E8786-E6B1-8CE1-A2FC-CAED5AC65E1C}"/>
              </a:ext>
            </a:extLst>
          </p:cNvPr>
          <p:cNvSpPr/>
          <p:nvPr/>
        </p:nvSpPr>
        <p:spPr>
          <a:xfrm>
            <a:off x="2232315" y="2719280"/>
            <a:ext cx="810490" cy="366857"/>
          </a:xfrm>
          <a:prstGeom prst="rect">
            <a:avLst/>
          </a:prstGeom>
          <a:solidFill>
            <a:schemeClr val="accent6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A1715-6108-84F5-D6E6-06FE4BEB5465}"/>
              </a:ext>
            </a:extLst>
          </p:cNvPr>
          <p:cNvSpPr/>
          <p:nvPr/>
        </p:nvSpPr>
        <p:spPr>
          <a:xfrm>
            <a:off x="1144733" y="3088122"/>
            <a:ext cx="810490" cy="366857"/>
          </a:xfrm>
          <a:prstGeom prst="rect">
            <a:avLst/>
          </a:prstGeom>
          <a:solidFill>
            <a:schemeClr val="accent6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7F2BAC-8617-CF4B-03D1-8428B5AAF3F9}"/>
              </a:ext>
            </a:extLst>
          </p:cNvPr>
          <p:cNvSpPr/>
          <p:nvPr/>
        </p:nvSpPr>
        <p:spPr>
          <a:xfrm>
            <a:off x="6351731" y="2259230"/>
            <a:ext cx="810490" cy="366857"/>
          </a:xfrm>
          <a:prstGeom prst="rect">
            <a:avLst/>
          </a:prstGeom>
          <a:solidFill>
            <a:schemeClr val="accent6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063A9D-A077-8824-F054-471541E1E3D6}"/>
              </a:ext>
            </a:extLst>
          </p:cNvPr>
          <p:cNvSpPr/>
          <p:nvPr/>
        </p:nvSpPr>
        <p:spPr>
          <a:xfrm>
            <a:off x="8641773" y="1863367"/>
            <a:ext cx="810490" cy="366857"/>
          </a:xfrm>
          <a:prstGeom prst="rect">
            <a:avLst/>
          </a:prstGeom>
          <a:solidFill>
            <a:schemeClr val="accent6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AB11CF-8711-7FF3-A107-E50A8991EB10}"/>
              </a:ext>
            </a:extLst>
          </p:cNvPr>
          <p:cNvSpPr/>
          <p:nvPr/>
        </p:nvSpPr>
        <p:spPr>
          <a:xfrm>
            <a:off x="5602575" y="2253306"/>
            <a:ext cx="733570" cy="366857"/>
          </a:xfrm>
          <a:prstGeom prst="rect">
            <a:avLst/>
          </a:prstGeom>
          <a:solidFill>
            <a:schemeClr val="accent2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32FFFE-7B40-A3CE-6243-0EC12CC29951}"/>
              </a:ext>
            </a:extLst>
          </p:cNvPr>
          <p:cNvSpPr/>
          <p:nvPr/>
        </p:nvSpPr>
        <p:spPr>
          <a:xfrm>
            <a:off x="5840270" y="1872489"/>
            <a:ext cx="810490" cy="366857"/>
          </a:xfrm>
          <a:prstGeom prst="rect">
            <a:avLst/>
          </a:prstGeom>
          <a:solidFill>
            <a:schemeClr val="accent2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F08EA-50E8-420A-1DB5-D48A00F9A816}"/>
              </a:ext>
            </a:extLst>
          </p:cNvPr>
          <p:cNvSpPr/>
          <p:nvPr/>
        </p:nvSpPr>
        <p:spPr>
          <a:xfrm>
            <a:off x="1830463" y="2222865"/>
            <a:ext cx="810490" cy="366857"/>
          </a:xfrm>
          <a:prstGeom prst="rect">
            <a:avLst/>
          </a:prstGeom>
          <a:solidFill>
            <a:schemeClr val="accent2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C7B5CB-6FBF-A401-0A6E-6D423A687A2E}"/>
              </a:ext>
            </a:extLst>
          </p:cNvPr>
          <p:cNvSpPr/>
          <p:nvPr/>
        </p:nvSpPr>
        <p:spPr>
          <a:xfrm>
            <a:off x="6765345" y="3068562"/>
            <a:ext cx="810490" cy="366857"/>
          </a:xfrm>
          <a:prstGeom prst="rect">
            <a:avLst/>
          </a:prstGeom>
          <a:solidFill>
            <a:schemeClr val="accent2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2DC611-5E5A-C11D-72EA-D8B0D93E6ED1}"/>
              </a:ext>
            </a:extLst>
          </p:cNvPr>
          <p:cNvSpPr/>
          <p:nvPr/>
        </p:nvSpPr>
        <p:spPr>
          <a:xfrm>
            <a:off x="5844888" y="2710941"/>
            <a:ext cx="810490" cy="366857"/>
          </a:xfrm>
          <a:prstGeom prst="rect">
            <a:avLst/>
          </a:prstGeom>
          <a:solidFill>
            <a:schemeClr val="accent2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6BC14A-EAE2-D432-2C85-289A14E5268A}"/>
              </a:ext>
            </a:extLst>
          </p:cNvPr>
          <p:cNvSpPr/>
          <p:nvPr/>
        </p:nvSpPr>
        <p:spPr>
          <a:xfrm>
            <a:off x="9452263" y="1863252"/>
            <a:ext cx="909274" cy="366857"/>
          </a:xfrm>
          <a:prstGeom prst="rect">
            <a:avLst/>
          </a:prstGeom>
          <a:solidFill>
            <a:schemeClr val="tx2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F3487F-CAC0-B8E2-B6D0-A502B831CDD0}"/>
              </a:ext>
            </a:extLst>
          </p:cNvPr>
          <p:cNvSpPr/>
          <p:nvPr/>
        </p:nvSpPr>
        <p:spPr>
          <a:xfrm>
            <a:off x="3736686" y="1893165"/>
            <a:ext cx="844549" cy="366857"/>
          </a:xfrm>
          <a:prstGeom prst="rect">
            <a:avLst/>
          </a:prstGeom>
          <a:solidFill>
            <a:schemeClr val="tx2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07F9EA-4824-21E8-4798-AD2AD3B5D0A4}"/>
              </a:ext>
            </a:extLst>
          </p:cNvPr>
          <p:cNvSpPr/>
          <p:nvPr/>
        </p:nvSpPr>
        <p:spPr>
          <a:xfrm>
            <a:off x="7162220" y="2262436"/>
            <a:ext cx="771815" cy="366857"/>
          </a:xfrm>
          <a:prstGeom prst="rect">
            <a:avLst/>
          </a:prstGeom>
          <a:solidFill>
            <a:schemeClr val="tx2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7656F0-3470-0E9F-C67A-D6272C371E36}"/>
              </a:ext>
            </a:extLst>
          </p:cNvPr>
          <p:cNvSpPr/>
          <p:nvPr/>
        </p:nvSpPr>
        <p:spPr>
          <a:xfrm>
            <a:off x="3128529" y="2719280"/>
            <a:ext cx="810490" cy="366857"/>
          </a:xfrm>
          <a:prstGeom prst="rect">
            <a:avLst/>
          </a:prstGeom>
          <a:solidFill>
            <a:schemeClr val="tx2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8C2A15-E346-1BE5-7357-86587C2DBC41}"/>
              </a:ext>
            </a:extLst>
          </p:cNvPr>
          <p:cNvSpPr/>
          <p:nvPr/>
        </p:nvSpPr>
        <p:spPr>
          <a:xfrm>
            <a:off x="1988382" y="3091040"/>
            <a:ext cx="810490" cy="366857"/>
          </a:xfrm>
          <a:prstGeom prst="rect">
            <a:avLst/>
          </a:prstGeom>
          <a:solidFill>
            <a:schemeClr val="tx2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CA0F1F-61FA-2CDD-B3DF-2D81C82F7E90}"/>
              </a:ext>
            </a:extLst>
          </p:cNvPr>
          <p:cNvSpPr/>
          <p:nvPr/>
        </p:nvSpPr>
        <p:spPr>
          <a:xfrm>
            <a:off x="4465783" y="4377100"/>
            <a:ext cx="602672" cy="366857"/>
          </a:xfrm>
          <a:prstGeom prst="rect">
            <a:avLst/>
          </a:prstGeom>
          <a:solidFill>
            <a:schemeClr val="accent4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A6D5C3-6AB9-65EB-E881-D73D67662417}"/>
              </a:ext>
            </a:extLst>
          </p:cNvPr>
          <p:cNvSpPr/>
          <p:nvPr/>
        </p:nvSpPr>
        <p:spPr>
          <a:xfrm>
            <a:off x="3568845" y="3560727"/>
            <a:ext cx="629082" cy="366857"/>
          </a:xfrm>
          <a:prstGeom prst="rect">
            <a:avLst/>
          </a:prstGeom>
          <a:solidFill>
            <a:schemeClr val="accent4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F2BC54-1062-04A7-57EA-01746E7B0A53}"/>
              </a:ext>
            </a:extLst>
          </p:cNvPr>
          <p:cNvSpPr/>
          <p:nvPr/>
        </p:nvSpPr>
        <p:spPr>
          <a:xfrm>
            <a:off x="5960991" y="3925243"/>
            <a:ext cx="446810" cy="366857"/>
          </a:xfrm>
          <a:prstGeom prst="rect">
            <a:avLst/>
          </a:prstGeom>
          <a:solidFill>
            <a:schemeClr val="accent4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D2A489-0951-8FBB-D4C0-F2A384426435}"/>
              </a:ext>
            </a:extLst>
          </p:cNvPr>
          <p:cNvSpPr/>
          <p:nvPr/>
        </p:nvSpPr>
        <p:spPr>
          <a:xfrm>
            <a:off x="4632758" y="3524108"/>
            <a:ext cx="1249508" cy="366857"/>
          </a:xfrm>
          <a:prstGeom prst="rect">
            <a:avLst/>
          </a:prstGeom>
          <a:solidFill>
            <a:srgbClr val="C00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6F33C9-558C-C47F-17E8-36A43620488E}"/>
              </a:ext>
            </a:extLst>
          </p:cNvPr>
          <p:cNvSpPr/>
          <p:nvPr/>
        </p:nvSpPr>
        <p:spPr>
          <a:xfrm>
            <a:off x="8129515" y="3551820"/>
            <a:ext cx="1196614" cy="366857"/>
          </a:xfrm>
          <a:prstGeom prst="rect">
            <a:avLst/>
          </a:prstGeom>
          <a:solidFill>
            <a:srgbClr val="C00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1236ED-3B65-090A-102F-A9788472D770}"/>
              </a:ext>
            </a:extLst>
          </p:cNvPr>
          <p:cNvSpPr/>
          <p:nvPr/>
        </p:nvSpPr>
        <p:spPr>
          <a:xfrm>
            <a:off x="1129077" y="4759616"/>
            <a:ext cx="1070912" cy="366857"/>
          </a:xfrm>
          <a:prstGeom prst="rect">
            <a:avLst/>
          </a:prstGeom>
          <a:solidFill>
            <a:srgbClr val="C00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01A890-DA23-5990-443A-52BC65578B85}"/>
              </a:ext>
            </a:extLst>
          </p:cNvPr>
          <p:cNvSpPr/>
          <p:nvPr/>
        </p:nvSpPr>
        <p:spPr>
          <a:xfrm>
            <a:off x="4623955" y="3925244"/>
            <a:ext cx="1058575" cy="366857"/>
          </a:xfrm>
          <a:prstGeom prst="rect">
            <a:avLst/>
          </a:prstGeom>
          <a:solidFill>
            <a:srgbClr val="C00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D5B25F-8CD0-BF07-7266-27C6EB489EFB}"/>
              </a:ext>
            </a:extLst>
          </p:cNvPr>
          <p:cNvSpPr/>
          <p:nvPr/>
        </p:nvSpPr>
        <p:spPr>
          <a:xfrm>
            <a:off x="6076079" y="4392759"/>
            <a:ext cx="1094511" cy="366857"/>
          </a:xfrm>
          <a:prstGeom prst="rect">
            <a:avLst/>
          </a:prstGeom>
          <a:solidFill>
            <a:srgbClr val="C00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B3A6F4-1CAF-F499-6C87-4F545D32F89B}"/>
              </a:ext>
            </a:extLst>
          </p:cNvPr>
          <p:cNvSpPr/>
          <p:nvPr/>
        </p:nvSpPr>
        <p:spPr>
          <a:xfrm>
            <a:off x="9326129" y="3551819"/>
            <a:ext cx="913533" cy="366857"/>
          </a:xfrm>
          <a:prstGeom prst="rect">
            <a:avLst/>
          </a:prstGeom>
          <a:solidFill>
            <a:srgbClr val="7030A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5C9182-5B7C-E60E-1092-AF0827CB5BAB}"/>
              </a:ext>
            </a:extLst>
          </p:cNvPr>
          <p:cNvSpPr/>
          <p:nvPr/>
        </p:nvSpPr>
        <p:spPr>
          <a:xfrm>
            <a:off x="7352578" y="4743957"/>
            <a:ext cx="849313" cy="366857"/>
          </a:xfrm>
          <a:prstGeom prst="rect">
            <a:avLst/>
          </a:prstGeom>
          <a:solidFill>
            <a:srgbClr val="7030A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41CCA4-5F89-9D9D-B38E-889B5E77925A}"/>
              </a:ext>
            </a:extLst>
          </p:cNvPr>
          <p:cNvSpPr/>
          <p:nvPr/>
        </p:nvSpPr>
        <p:spPr>
          <a:xfrm>
            <a:off x="2214996" y="4759616"/>
            <a:ext cx="913533" cy="366857"/>
          </a:xfrm>
          <a:prstGeom prst="rect">
            <a:avLst/>
          </a:prstGeom>
          <a:solidFill>
            <a:srgbClr val="7030A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1FB59-6A78-8769-B5AA-EC6FC11FC7D0}"/>
              </a:ext>
            </a:extLst>
          </p:cNvPr>
          <p:cNvSpPr txBox="1"/>
          <p:nvPr/>
        </p:nvSpPr>
        <p:spPr>
          <a:xfrm>
            <a:off x="628650" y="1625013"/>
            <a:ext cx="11161568" cy="45243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Topics:</a:t>
            </a:r>
          </a:p>
          <a:p>
            <a:pPr algn="ctr"/>
            <a:endParaRPr lang="en-US" sz="3200" dirty="0"/>
          </a:p>
          <a:p>
            <a:pPr marL="342900" indent="-342900" algn="ctr">
              <a:buAutoNum type="arabicPeriod"/>
            </a:pPr>
            <a:r>
              <a:rPr lang="en-US" sz="3200" dirty="0"/>
              <a:t>Green, Bean, Good</a:t>
            </a:r>
          </a:p>
          <a:p>
            <a:pPr marL="342900" indent="-342900" algn="ctr">
              <a:buAutoNum type="arabicPeriod"/>
            </a:pPr>
            <a:r>
              <a:rPr lang="en-US" sz="3200" dirty="0"/>
              <a:t>Mother, Gift, Happy</a:t>
            </a:r>
          </a:p>
          <a:p>
            <a:pPr marL="342900" indent="-342900" algn="ctr">
              <a:buAutoNum type="arabicPeriod"/>
            </a:pPr>
            <a:endParaRPr lang="en-US" sz="3200" dirty="0"/>
          </a:p>
          <a:p>
            <a:pPr marL="342900" indent="-342900" algn="ctr">
              <a:buAutoNum type="arabicPeriod"/>
            </a:pPr>
            <a:endParaRPr lang="en-US" sz="3200" dirty="0"/>
          </a:p>
          <a:p>
            <a:pPr marL="342900" indent="-342900" algn="ctr">
              <a:buAutoNum type="arabicPeriod"/>
            </a:pPr>
            <a:endParaRPr lang="en-US" sz="3200" dirty="0"/>
          </a:p>
          <a:p>
            <a:pPr marL="342900" indent="-342900" algn="ctr">
              <a:buAutoNum type="arabicPeriod"/>
            </a:pPr>
            <a:endParaRPr lang="en-US" sz="3200" dirty="0"/>
          </a:p>
          <a:p>
            <a:pPr marL="342900" indent="-342900" algn="ctr"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6407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500DF-3CA5-04A0-6C53-7128F2720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E0452A-6CE3-7E1C-C019-57B80311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metaphor is far from perfect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F3A93C-1DAC-21BD-453A-592ABF771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729" y="2538121"/>
            <a:ext cx="470535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52732E-8D1D-3B31-3CDE-491B396E45F0}"/>
              </a:ext>
            </a:extLst>
          </p:cNvPr>
          <p:cNvSpPr txBox="1"/>
          <p:nvPr/>
        </p:nvSpPr>
        <p:spPr>
          <a:xfrm>
            <a:off x="8446439" y="3779213"/>
            <a:ext cx="2880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We observe words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33DEB6-126C-4ABC-867E-87646EA6B4B0}"/>
              </a:ext>
            </a:extLst>
          </p:cNvPr>
          <p:cNvSpPr/>
          <p:nvPr/>
        </p:nvSpPr>
        <p:spPr>
          <a:xfrm>
            <a:off x="3500729" y="2538121"/>
            <a:ext cx="2119235" cy="2324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4D6105-889A-04FB-D953-811778EB90FC}"/>
              </a:ext>
            </a:extLst>
          </p:cNvPr>
          <p:cNvSpPr/>
          <p:nvPr/>
        </p:nvSpPr>
        <p:spPr>
          <a:xfrm>
            <a:off x="5532634" y="2538121"/>
            <a:ext cx="2673445" cy="1083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79863F-F835-6F06-4024-F32603106782}"/>
              </a:ext>
            </a:extLst>
          </p:cNvPr>
          <p:cNvSpPr/>
          <p:nvPr/>
        </p:nvSpPr>
        <p:spPr>
          <a:xfrm>
            <a:off x="7911101" y="3621130"/>
            <a:ext cx="294978" cy="1241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C80FC3-8BAF-0D09-F97B-8EE2CCE4B856}"/>
              </a:ext>
            </a:extLst>
          </p:cNvPr>
          <p:cNvSpPr/>
          <p:nvPr/>
        </p:nvSpPr>
        <p:spPr>
          <a:xfrm>
            <a:off x="5619964" y="4602821"/>
            <a:ext cx="2377110" cy="259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A6E565-9AB7-721E-1155-4685DFB8F47A}"/>
              </a:ext>
            </a:extLst>
          </p:cNvPr>
          <p:cNvSpPr/>
          <p:nvPr/>
        </p:nvSpPr>
        <p:spPr>
          <a:xfrm>
            <a:off x="5488969" y="3570471"/>
            <a:ext cx="1502595" cy="1083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E24762-91AC-6165-FA07-F3F27263102B}"/>
              </a:ext>
            </a:extLst>
          </p:cNvPr>
          <p:cNvSpPr/>
          <p:nvPr/>
        </p:nvSpPr>
        <p:spPr>
          <a:xfrm>
            <a:off x="6703484" y="2723038"/>
            <a:ext cx="1502595" cy="1083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5427FB-2E46-D671-2DC8-3AB0B6FBD0B9}"/>
              </a:ext>
            </a:extLst>
          </p:cNvPr>
          <p:cNvSpPr/>
          <p:nvPr/>
        </p:nvSpPr>
        <p:spPr>
          <a:xfrm>
            <a:off x="7571695" y="3753883"/>
            <a:ext cx="503390" cy="1083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3629A3-8897-D7C1-8DC8-402D159F39F9}"/>
              </a:ext>
            </a:extLst>
          </p:cNvPr>
          <p:cNvSpPr/>
          <p:nvPr/>
        </p:nvSpPr>
        <p:spPr>
          <a:xfrm>
            <a:off x="5641369" y="4428162"/>
            <a:ext cx="2321103" cy="377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E698C8-CB7C-E057-D21A-E384D3DDEE76}"/>
              </a:ext>
            </a:extLst>
          </p:cNvPr>
          <p:cNvSpPr txBox="1"/>
          <p:nvPr/>
        </p:nvSpPr>
        <p:spPr>
          <a:xfrm>
            <a:off x="8882009" y="4549116"/>
            <a:ext cx="28800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Multiple words per document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84532A-220D-ECA5-E5A7-C49F761EC5D7}"/>
              </a:ext>
            </a:extLst>
          </p:cNvPr>
          <p:cNvCxnSpPr>
            <a:cxnSpLocks/>
          </p:cNvCxnSpPr>
          <p:nvPr/>
        </p:nvCxnSpPr>
        <p:spPr>
          <a:xfrm flipH="1" flipV="1">
            <a:off x="7919127" y="4381596"/>
            <a:ext cx="1285522" cy="67093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A5F475-418E-70A3-C9FA-1434F631194C}"/>
              </a:ext>
            </a:extLst>
          </p:cNvPr>
          <p:cNvCxnSpPr>
            <a:cxnSpLocks/>
          </p:cNvCxnSpPr>
          <p:nvPr/>
        </p:nvCxnSpPr>
        <p:spPr>
          <a:xfrm flipH="1">
            <a:off x="7601708" y="4040823"/>
            <a:ext cx="900130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E2FE42-1532-7A54-D761-170B3D2A5A3F}"/>
              </a:ext>
            </a:extLst>
          </p:cNvPr>
          <p:cNvSpPr txBox="1"/>
          <p:nvPr/>
        </p:nvSpPr>
        <p:spPr>
          <a:xfrm>
            <a:off x="4691665" y="5320701"/>
            <a:ext cx="28800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Topic assignment of words in doc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F567F6-080C-35F5-24E6-CD05C4E66CF1}"/>
              </a:ext>
            </a:extLst>
          </p:cNvPr>
          <p:cNvCxnSpPr>
            <a:cxnSpLocks/>
          </p:cNvCxnSpPr>
          <p:nvPr/>
        </p:nvCxnSpPr>
        <p:spPr>
          <a:xfrm flipV="1">
            <a:off x="6096000" y="4381596"/>
            <a:ext cx="0" cy="821397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95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3" grpId="0" animBg="1"/>
      <p:bldP spid="4" grpId="0" animBg="1"/>
      <p:bldP spid="6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E87DF-46B7-4113-3DD3-DB4D58AD7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9FD11B-47AF-C466-FF65-18F9EB71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metaphor is far from perfect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7D99781-742A-1304-EA2D-65C00EE60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729" y="2538121"/>
            <a:ext cx="470535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BFD7B3-FF6F-2371-0E1C-40E5E0D6CA0E}"/>
              </a:ext>
            </a:extLst>
          </p:cNvPr>
          <p:cNvSpPr txBox="1"/>
          <p:nvPr/>
        </p:nvSpPr>
        <p:spPr>
          <a:xfrm>
            <a:off x="8446439" y="3779213"/>
            <a:ext cx="2880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462006"/>
                </a:solidFill>
              </a:rPr>
              <a:t>We observe words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047E66-6FDE-291F-380F-BAFF5999F90D}"/>
              </a:ext>
            </a:extLst>
          </p:cNvPr>
          <p:cNvCxnSpPr>
            <a:cxnSpLocks/>
          </p:cNvCxnSpPr>
          <p:nvPr/>
        </p:nvCxnSpPr>
        <p:spPr>
          <a:xfrm flipH="1">
            <a:off x="7601708" y="4040823"/>
            <a:ext cx="900130" cy="0"/>
          </a:xfrm>
          <a:prstGeom prst="straightConnector1">
            <a:avLst/>
          </a:prstGeom>
          <a:ln w="25400">
            <a:solidFill>
              <a:schemeClr val="accent2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D2CE73-0B26-36BD-D2B1-7C945D5B0598}"/>
              </a:ext>
            </a:extLst>
          </p:cNvPr>
          <p:cNvSpPr txBox="1"/>
          <p:nvPr/>
        </p:nvSpPr>
        <p:spPr>
          <a:xfrm>
            <a:off x="4691665" y="5320701"/>
            <a:ext cx="28800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462006"/>
                </a:solidFill>
              </a:rPr>
              <a:t>Topic assignment of words in doc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E37FDF-FCCB-042C-2CF3-321F64BCA665}"/>
              </a:ext>
            </a:extLst>
          </p:cNvPr>
          <p:cNvCxnSpPr>
            <a:cxnSpLocks/>
          </p:cNvCxnSpPr>
          <p:nvPr/>
        </p:nvCxnSpPr>
        <p:spPr>
          <a:xfrm flipV="1">
            <a:off x="6096000" y="4381596"/>
            <a:ext cx="0" cy="821397"/>
          </a:xfrm>
          <a:prstGeom prst="straightConnector1">
            <a:avLst/>
          </a:prstGeom>
          <a:ln w="25400">
            <a:solidFill>
              <a:schemeClr val="accent2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1BC7D62-C3E8-8FCC-0544-68776DB49521}"/>
              </a:ext>
            </a:extLst>
          </p:cNvPr>
          <p:cNvSpPr/>
          <p:nvPr/>
        </p:nvSpPr>
        <p:spPr>
          <a:xfrm>
            <a:off x="6765659" y="2538122"/>
            <a:ext cx="1440419" cy="1009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8D592F-7218-E848-2A06-7F1B38334237}"/>
              </a:ext>
            </a:extLst>
          </p:cNvPr>
          <p:cNvSpPr/>
          <p:nvPr/>
        </p:nvSpPr>
        <p:spPr>
          <a:xfrm>
            <a:off x="5466850" y="2538120"/>
            <a:ext cx="1336722" cy="943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337BBF-7AC3-2999-349D-EADD687B4A15}"/>
              </a:ext>
            </a:extLst>
          </p:cNvPr>
          <p:cNvSpPr txBox="1"/>
          <p:nvPr/>
        </p:nvSpPr>
        <p:spPr>
          <a:xfrm>
            <a:off x="8882009" y="4549116"/>
            <a:ext cx="28800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462006"/>
                </a:solidFill>
              </a:rPr>
              <a:t>Multiple words per document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C86748-BC4F-ACEE-5F17-1F33768BEA13}"/>
              </a:ext>
            </a:extLst>
          </p:cNvPr>
          <p:cNvCxnSpPr>
            <a:cxnSpLocks/>
          </p:cNvCxnSpPr>
          <p:nvPr/>
        </p:nvCxnSpPr>
        <p:spPr>
          <a:xfrm flipH="1" flipV="1">
            <a:off x="7919127" y="4381596"/>
            <a:ext cx="1285522" cy="670931"/>
          </a:xfrm>
          <a:prstGeom prst="straightConnector1">
            <a:avLst/>
          </a:prstGeom>
          <a:ln w="25400">
            <a:solidFill>
              <a:schemeClr val="accent2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92302BB-1412-5E5A-E77F-CA7BE6046F9C}"/>
              </a:ext>
            </a:extLst>
          </p:cNvPr>
          <p:cNvSpPr txBox="1"/>
          <p:nvPr/>
        </p:nvSpPr>
        <p:spPr>
          <a:xfrm>
            <a:off x="1113324" y="5308921"/>
            <a:ext cx="37480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462006"/>
                </a:solidFill>
              </a:rPr>
              <a:t>Each document comprises a distribution of topics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AB93F4-F5C6-D591-5E3E-C40FE5D7D811}"/>
              </a:ext>
            </a:extLst>
          </p:cNvPr>
          <p:cNvCxnSpPr>
            <a:cxnSpLocks/>
          </p:cNvCxnSpPr>
          <p:nvPr/>
        </p:nvCxnSpPr>
        <p:spPr>
          <a:xfrm flipH="1" flipV="1">
            <a:off x="8058590" y="4862222"/>
            <a:ext cx="1146059" cy="1181229"/>
          </a:xfrm>
          <a:prstGeom prst="straightConnector1">
            <a:avLst/>
          </a:prstGeom>
          <a:ln w="25400">
            <a:solidFill>
              <a:schemeClr val="accent2">
                <a:lumMod val="75000"/>
                <a:alpha val="3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7CED301-6933-F112-D5E5-6DC3B8A0CF73}"/>
              </a:ext>
            </a:extLst>
          </p:cNvPr>
          <p:cNvSpPr txBox="1"/>
          <p:nvPr/>
        </p:nvSpPr>
        <p:spPr>
          <a:xfrm>
            <a:off x="9034409" y="5488546"/>
            <a:ext cx="28800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462006"/>
                </a:solidFill>
              </a:rPr>
              <a:t>Multiple documents in the corpus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7B4532-6D34-C72D-2E5E-FA454528C3F5}"/>
              </a:ext>
            </a:extLst>
          </p:cNvPr>
          <p:cNvCxnSpPr>
            <a:cxnSpLocks/>
          </p:cNvCxnSpPr>
          <p:nvPr/>
        </p:nvCxnSpPr>
        <p:spPr>
          <a:xfrm flipV="1">
            <a:off x="3984543" y="4271607"/>
            <a:ext cx="741174" cy="1111301"/>
          </a:xfrm>
          <a:prstGeom prst="straightConnector1">
            <a:avLst/>
          </a:prstGeom>
          <a:ln w="25400">
            <a:solidFill>
              <a:schemeClr val="accent2">
                <a:lumMod val="75000"/>
                <a:alpha val="3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F232EA-A961-B961-3FF1-AA1D97216415}"/>
              </a:ext>
            </a:extLst>
          </p:cNvPr>
          <p:cNvSpPr txBox="1"/>
          <p:nvPr/>
        </p:nvSpPr>
        <p:spPr>
          <a:xfrm>
            <a:off x="169605" y="2698094"/>
            <a:ext cx="31416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462006"/>
                </a:solidFill>
              </a:rPr>
              <a:t>Dirichlet prior on document-topic distribution (sparsity)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BCF523-7955-F370-8389-4BD8D881B45C}"/>
              </a:ext>
            </a:extLst>
          </p:cNvPr>
          <p:cNvCxnSpPr>
            <a:cxnSpLocks/>
          </p:cNvCxnSpPr>
          <p:nvPr/>
        </p:nvCxnSpPr>
        <p:spPr>
          <a:xfrm>
            <a:off x="2748922" y="3557511"/>
            <a:ext cx="767179" cy="483312"/>
          </a:xfrm>
          <a:prstGeom prst="straightConnector1">
            <a:avLst/>
          </a:prstGeom>
          <a:ln w="25400">
            <a:solidFill>
              <a:schemeClr val="accent2">
                <a:lumMod val="75000"/>
                <a:alpha val="3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ABC0E1-08B8-4401-8225-8563D4F5F6A0}"/>
              </a:ext>
            </a:extLst>
          </p:cNvPr>
          <p:cNvSpPr txBox="1"/>
          <p:nvPr/>
        </p:nvSpPr>
        <p:spPr>
          <a:xfrm>
            <a:off x="8242810" y="3178798"/>
            <a:ext cx="3748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Topics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336043-FF6F-5E68-74E3-674110330881}"/>
              </a:ext>
            </a:extLst>
          </p:cNvPr>
          <p:cNvCxnSpPr>
            <a:cxnSpLocks/>
          </p:cNvCxnSpPr>
          <p:nvPr/>
        </p:nvCxnSpPr>
        <p:spPr>
          <a:xfrm flipH="1" flipV="1">
            <a:off x="7919127" y="3238985"/>
            <a:ext cx="1661723" cy="217587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AF28B1B-6822-F766-7423-789F9AFC3854}"/>
              </a:ext>
            </a:extLst>
          </p:cNvPr>
          <p:cNvSpPr txBox="1"/>
          <p:nvPr/>
        </p:nvSpPr>
        <p:spPr>
          <a:xfrm>
            <a:off x="9409762" y="1663123"/>
            <a:ext cx="25811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Word distribution of topic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80A7DC-80C0-91F4-0F84-4C813C7AED0F}"/>
              </a:ext>
            </a:extLst>
          </p:cNvPr>
          <p:cNvCxnSpPr>
            <a:cxnSpLocks/>
          </p:cNvCxnSpPr>
          <p:nvPr/>
        </p:nvCxnSpPr>
        <p:spPr>
          <a:xfrm flipH="1">
            <a:off x="7517900" y="2392011"/>
            <a:ext cx="2062950" cy="42881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75BB223-155B-67F7-833D-48362BB76B97}"/>
              </a:ext>
            </a:extLst>
          </p:cNvPr>
          <p:cNvSpPr txBox="1"/>
          <p:nvPr/>
        </p:nvSpPr>
        <p:spPr>
          <a:xfrm>
            <a:off x="1963933" y="1546150"/>
            <a:ext cx="6675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Dirichlet prior on topic-word distribution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6A65CC-7D10-9575-89FB-E4B4A44351F5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5301810" y="2069370"/>
            <a:ext cx="657556" cy="62872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63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3" grpId="0"/>
      <p:bldP spid="26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EEA8E-2D74-2E9B-E33A-9A04901C6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Overcoming Limitations of 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771F8-BB86-FC5C-DD5E-FA7D5DE7B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Correlated topics</a:t>
            </a:r>
            <a:r>
              <a:rPr lang="en-US" dirty="0"/>
              <a:t> – </a:t>
            </a:r>
            <a:r>
              <a:rPr lang="en-US" sz="2000" dirty="0"/>
              <a:t>Pachinko Allocation Model | Correlated Topic Model</a:t>
            </a:r>
            <a:endParaRPr lang="en-US" sz="2400" dirty="0"/>
          </a:p>
          <a:p>
            <a:r>
              <a:rPr lang="en-US" sz="2400" dirty="0"/>
              <a:t>Hierarchical topics</a:t>
            </a:r>
            <a:r>
              <a:rPr lang="en-US" dirty="0"/>
              <a:t> – </a:t>
            </a:r>
            <a:r>
              <a:rPr lang="en-US" sz="2000" dirty="0"/>
              <a:t>Hierarchical PAM | Hierarchical LDA</a:t>
            </a:r>
            <a:endParaRPr lang="en-US" sz="2400" dirty="0"/>
          </a:p>
          <a:p>
            <a:r>
              <a:rPr lang="en-US" sz="2400" dirty="0"/>
              <a:t>Topics that change over time – </a:t>
            </a:r>
            <a:r>
              <a:rPr lang="en-US" sz="2000" dirty="0"/>
              <a:t>Dynamic Topic Model</a:t>
            </a:r>
            <a:endParaRPr lang="en-US" sz="2400" dirty="0"/>
          </a:p>
          <a:p>
            <a:r>
              <a:rPr lang="en-US" sz="2400" dirty="0"/>
              <a:t>Topic models with metadata – </a:t>
            </a:r>
            <a:r>
              <a:rPr lang="en-US" sz="2000" dirty="0"/>
              <a:t>Supervised Topic Model | Dirichlet Multinomial Regression</a:t>
            </a:r>
            <a:endParaRPr lang="en-US" sz="2400" dirty="0"/>
          </a:p>
          <a:p>
            <a:r>
              <a:rPr lang="en-US" sz="2400" dirty="0"/>
              <a:t>Short texts – </a:t>
            </a:r>
            <a:r>
              <a:rPr lang="en-US" sz="2000" dirty="0"/>
              <a:t>Pseudo-document-based topic model</a:t>
            </a:r>
            <a:endParaRPr lang="en-US" sz="2400" dirty="0"/>
          </a:p>
          <a:p>
            <a:r>
              <a:rPr lang="en-US" sz="2400" dirty="0"/>
              <a:t>Unknown number of topics – </a:t>
            </a:r>
            <a:r>
              <a:rPr lang="en-US" sz="2000" dirty="0"/>
              <a:t>Hierarchical Dirichlet Process</a:t>
            </a:r>
          </a:p>
          <a:p>
            <a:r>
              <a:rPr lang="en-US" sz="2400" dirty="0"/>
              <a:t>Global and local topics –</a:t>
            </a:r>
            <a:r>
              <a:rPr lang="en-US" sz="2000" dirty="0"/>
              <a:t> Multi-grain LDA</a:t>
            </a:r>
            <a:endParaRPr lang="en-US" sz="2400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…and so on…</a:t>
            </a:r>
          </a:p>
        </p:txBody>
      </p:sp>
    </p:spTree>
    <p:extLst>
      <p:ext uri="{BB962C8B-B14F-4D97-AF65-F5344CB8AC3E}">
        <p14:creationId xmlns:p14="http://schemas.microsoft.com/office/powerpoint/2010/main" val="2435549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4C4A3-B178-617F-95CC-4315565F1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B3E2-9BC4-A694-326B-B8C326C4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D3B5E-BE9D-76EB-A047-F84AFF4A1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7" y="2538770"/>
            <a:ext cx="4991094" cy="3194280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</a:rPr>
              <a:t>1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Next week’s homework</a:t>
            </a:r>
          </a:p>
          <a:p>
            <a:pPr marL="0" indent="0">
              <a:buNone/>
            </a:pPr>
            <a:r>
              <a:rPr lang="en-US" sz="2000" dirty="0"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schemeClr val="tx1"/>
                </a:solidFill>
                <a:highlight>
                  <a:srgbClr val="F9C423"/>
                </a:highlight>
              </a:rPr>
              <a:t>2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This week’s readings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</a:rPr>
              <a:t>3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(Un)supervised Machine Learning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</a:rPr>
              <a:t>	Supervised and ANNs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class activity</a:t>
            </a: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B5ABC6-706B-E773-BBCD-EB2C37FA565E}"/>
              </a:ext>
            </a:extLst>
          </p:cNvPr>
          <p:cNvSpPr txBox="1">
            <a:spLocks/>
          </p:cNvSpPr>
          <p:nvPr/>
        </p:nvSpPr>
        <p:spPr>
          <a:xfrm>
            <a:off x="5588508" y="2538770"/>
            <a:ext cx="5498592" cy="3194280"/>
          </a:xfrm>
          <a:prstGeom prst="rect">
            <a:avLst/>
          </a:prstGeom>
        </p:spPr>
        <p:txBody>
          <a:bodyPr vert="horz" lIns="0" tIns="0" rIns="0" bIns="0" numCol="1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ook" pitchFamily="2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ook" pitchFamily="2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ook" pitchFamily="2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ook" pitchFamily="2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9989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036C-CCC1-5479-F229-7F045B5CA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33EA0-73AD-DBC5-C984-25A082199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Have:</a:t>
            </a:r>
          </a:p>
          <a:p>
            <a:pPr lvl="1"/>
            <a:r>
              <a:rPr lang="en-US" dirty="0"/>
              <a:t>Input features</a:t>
            </a:r>
          </a:p>
          <a:p>
            <a:pPr lvl="1"/>
            <a:r>
              <a:rPr lang="en-US" dirty="0"/>
              <a:t>Desired scores/classifications</a:t>
            </a:r>
          </a:p>
          <a:p>
            <a:pPr lvl="1"/>
            <a:endParaRPr lang="en-US" dirty="0"/>
          </a:p>
          <a:p>
            <a:r>
              <a:rPr lang="en-US" dirty="0"/>
              <a:t>Want: Computer to accurately predict desired scores/classifications from features</a:t>
            </a:r>
          </a:p>
          <a:p>
            <a:endParaRPr lang="en-US" dirty="0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DF56EDAC-001C-AA00-4F4D-2BDDD3B62A42}"/>
              </a:ext>
            </a:extLst>
          </p:cNvPr>
          <p:cNvGraphicFramePr>
            <a:graphicFrameLocks/>
          </p:cNvGraphicFramePr>
          <p:nvPr/>
        </p:nvGraphicFramePr>
        <p:xfrm>
          <a:off x="1991458" y="4602943"/>
          <a:ext cx="759180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8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4288753060"/>
                    </a:ext>
                  </a:extLst>
                </a:gridCol>
                <a:gridCol w="1282446">
                  <a:extLst>
                    <a:ext uri="{9D8B030D-6E8A-4147-A177-3AD203B41FA5}">
                      <a16:colId xmlns:a16="http://schemas.microsoft.com/office/drawing/2014/main" val="24282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Nigerian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Viagra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Cialis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Spam? (DV)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163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7DD18-EB02-5BC4-2165-A44AFD2E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0E570-38BC-A67B-9AF6-BF5529C5A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Regression/Logistic Regression</a:t>
            </a:r>
          </a:p>
          <a:p>
            <a:endParaRPr lang="en-US" dirty="0"/>
          </a:p>
          <a:p>
            <a:pPr lvl="1"/>
            <a:r>
              <a:rPr lang="en-US" dirty="0"/>
              <a:t>Sound Familiar?</a:t>
            </a:r>
          </a:p>
          <a:p>
            <a:pPr lvl="1"/>
            <a:r>
              <a:rPr lang="en-US" dirty="0"/>
              <a:t>Yup, you already know a Supervised ML algorithm</a:t>
            </a:r>
          </a:p>
          <a:p>
            <a:pPr lvl="1"/>
            <a:r>
              <a:rPr lang="en-US" dirty="0"/>
              <a:t>But you’ve probably not had direct control over hyperparameters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Assumptions, strengths, and weaknesses</a:t>
            </a:r>
          </a:p>
          <a:p>
            <a:pPr lvl="2"/>
            <a:r>
              <a:rPr lang="en-US" dirty="0"/>
              <a:t>Overfitting with multicollinearity</a:t>
            </a:r>
          </a:p>
          <a:p>
            <a:pPr lvl="2"/>
            <a:r>
              <a:rPr lang="en-US" dirty="0"/>
              <a:t>Assumptions of independence</a:t>
            </a:r>
          </a:p>
          <a:p>
            <a:pPr lvl="2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255680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8B026-FC85-784F-8017-5CA67AE3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pic>
        <p:nvPicPr>
          <p:cNvPr id="5122" name="Picture 2" descr="Python Decision Tree Classification Tutorial: Scikit-Learn  DecisionTreeClassifier | DataCamp">
            <a:extLst>
              <a:ext uri="{FF2B5EF4-FFF2-40B4-BE49-F238E27FC236}">
                <a16:creationId xmlns:a16="http://schemas.microsoft.com/office/drawing/2014/main" id="{629A82EA-40DF-0741-9155-FFA4E0AC30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469" y="1825625"/>
            <a:ext cx="691306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B7F31-B600-894A-93F8-508A32AA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FDF25-EC16-A44A-AF96-05A2C88CB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7" y="2538770"/>
            <a:ext cx="4991094" cy="3194280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</a:rPr>
              <a:t>1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Next week’s homework</a:t>
            </a:r>
          </a:p>
          <a:p>
            <a:pPr marL="0" indent="0">
              <a:buNone/>
            </a:pPr>
            <a:r>
              <a:rPr lang="en-US" sz="2000" dirty="0"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schemeClr val="tx1"/>
                </a:solidFill>
                <a:highlight>
                  <a:srgbClr val="F9C423"/>
                </a:highlight>
              </a:rPr>
              <a:t>2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/>
              <a:t>This week’s readings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</a:rPr>
              <a:t>3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/>
              <a:t>(Un)supervised Machine Learning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class activity</a:t>
            </a: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3340FF-E5FE-D648-B144-FD8F5F4089B2}"/>
              </a:ext>
            </a:extLst>
          </p:cNvPr>
          <p:cNvSpPr txBox="1">
            <a:spLocks/>
          </p:cNvSpPr>
          <p:nvPr/>
        </p:nvSpPr>
        <p:spPr>
          <a:xfrm>
            <a:off x="5588508" y="2538770"/>
            <a:ext cx="5498592" cy="3194280"/>
          </a:xfrm>
          <a:prstGeom prst="rect">
            <a:avLst/>
          </a:prstGeom>
        </p:spPr>
        <p:txBody>
          <a:bodyPr vert="horz" lIns="0" tIns="0" rIns="0" bIns="0" numCol="1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414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2454-D78B-5AE5-2D5F-E2751C61C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Mere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010AE-E032-E253-4F55-2A068AC51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Random Forests</a:t>
            </a:r>
          </a:p>
          <a:p>
            <a:pPr lvl="1"/>
            <a:r>
              <a:rPr lang="en-US" sz="2800" dirty="0"/>
              <a:t>“Ensemble” ML Technique – what does this mean?</a:t>
            </a:r>
          </a:p>
          <a:p>
            <a:pPr lvl="1"/>
            <a:r>
              <a:rPr lang="en-US" sz="2800" dirty="0"/>
              <a:t>Lots of trees in parallel</a:t>
            </a:r>
          </a:p>
          <a:p>
            <a:pPr lvl="1"/>
            <a:r>
              <a:rPr lang="en-US" sz="2800" dirty="0"/>
              <a:t>Why should we look at lots of trees? </a:t>
            </a:r>
          </a:p>
          <a:p>
            <a:pPr lvl="1"/>
            <a:endParaRPr lang="en-US" sz="2800" dirty="0"/>
          </a:p>
          <a:p>
            <a:r>
              <a:rPr lang="en-US" sz="3200" dirty="0"/>
              <a:t>Gradient Boosting</a:t>
            </a:r>
          </a:p>
          <a:p>
            <a:pPr lvl="1"/>
            <a:r>
              <a:rPr lang="en-US" sz="2800" dirty="0"/>
              <a:t>Lots of trees… but in series</a:t>
            </a:r>
          </a:p>
          <a:p>
            <a:pPr lvl="1"/>
            <a:r>
              <a:rPr lang="en-US" sz="2800" dirty="0"/>
              <a:t>New trees try to address errors in previous trees</a:t>
            </a:r>
          </a:p>
        </p:txBody>
      </p:sp>
    </p:spTree>
    <p:extLst>
      <p:ext uri="{BB962C8B-B14F-4D97-AF65-F5344CB8AC3E}">
        <p14:creationId xmlns:p14="http://schemas.microsoft.com/office/powerpoint/2010/main" val="2915753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9E9A-B448-1AEF-B8AA-A804D5B45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03FF0-DF9D-93FF-3FB8-45363DFC2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Hyperplanes separate data into classes</a:t>
            </a:r>
          </a:p>
          <a:p>
            <a:pPr lvl="1"/>
            <a:r>
              <a:rPr lang="en-US" dirty="0"/>
              <a:t>Linear… but you can use the “kernel trick” to move into higher dimensional space</a:t>
            </a:r>
          </a:p>
        </p:txBody>
      </p:sp>
      <p:pic>
        <p:nvPicPr>
          <p:cNvPr id="5" name="Picture 2" descr="Image result for SVM">
            <a:extLst>
              <a:ext uri="{FF2B5EF4-FFF2-40B4-BE49-F238E27FC236}">
                <a16:creationId xmlns:a16="http://schemas.microsoft.com/office/drawing/2014/main" id="{80250606-994C-13D7-AF02-A4B5036D3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14" y="3287468"/>
            <a:ext cx="3502025" cy="256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What is Kernel Trick in SVM ? Interview questions related to Kernel Trick |  by Suraj Yadav | Medium">
            <a:extLst>
              <a:ext uri="{FF2B5EF4-FFF2-40B4-BE49-F238E27FC236}">
                <a16:creationId xmlns:a16="http://schemas.microsoft.com/office/drawing/2014/main" id="{83EF52F2-8763-167C-E61B-4DAEAB47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622" y="3311909"/>
            <a:ext cx="59721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680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06F12-CA36-6D54-2433-4E8DC2174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Networks: Neuron</a:t>
            </a:r>
          </a:p>
        </p:txBody>
      </p:sp>
      <p:pic>
        <p:nvPicPr>
          <p:cNvPr id="4" name="Picture 4" descr="Single-layer Neural Networks in Machine Learning (Perceptrons) - DEV  Community">
            <a:extLst>
              <a:ext uri="{FF2B5EF4-FFF2-40B4-BE49-F238E27FC236}">
                <a16:creationId xmlns:a16="http://schemas.microsoft.com/office/drawing/2014/main" id="{CA3BEF7F-EEF5-EF2D-5672-EBBBCD044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67" y="2013094"/>
            <a:ext cx="8729196" cy="413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313869-69EB-6A6B-014B-8014279AD5FE}"/>
              </a:ext>
            </a:extLst>
          </p:cNvPr>
          <p:cNvSpPr/>
          <p:nvPr/>
        </p:nvSpPr>
        <p:spPr>
          <a:xfrm>
            <a:off x="4081498" y="3001743"/>
            <a:ext cx="750985" cy="26561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4B12FC-B2CE-4DC3-EA18-EE3E83142AFC}"/>
              </a:ext>
            </a:extLst>
          </p:cNvPr>
          <p:cNvSpPr txBox="1"/>
          <p:nvPr/>
        </p:nvSpPr>
        <p:spPr>
          <a:xfrm>
            <a:off x="3844066" y="2390002"/>
            <a:ext cx="1225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Regression Coefficients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08CF48-288A-343B-FFBF-94FAFA749387}"/>
              </a:ext>
            </a:extLst>
          </p:cNvPr>
          <p:cNvSpPr/>
          <p:nvPr/>
        </p:nvSpPr>
        <p:spPr>
          <a:xfrm>
            <a:off x="2961589" y="3050258"/>
            <a:ext cx="599029" cy="26561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AD88CD-3AD9-0510-050E-236B527249CB}"/>
              </a:ext>
            </a:extLst>
          </p:cNvPr>
          <p:cNvSpPr txBox="1"/>
          <p:nvPr/>
        </p:nvSpPr>
        <p:spPr>
          <a:xfrm>
            <a:off x="2648179" y="2474503"/>
            <a:ext cx="1225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IVs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DFFAC6-BECB-8C8D-5014-6A28C567E12C}"/>
              </a:ext>
            </a:extLst>
          </p:cNvPr>
          <p:cNvSpPr/>
          <p:nvPr/>
        </p:nvSpPr>
        <p:spPr>
          <a:xfrm>
            <a:off x="6092866" y="1944255"/>
            <a:ext cx="880590" cy="12238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CEA64-3C2D-10F6-076C-C9446E24F957}"/>
              </a:ext>
            </a:extLst>
          </p:cNvPr>
          <p:cNvSpPr txBox="1"/>
          <p:nvPr/>
        </p:nvSpPr>
        <p:spPr>
          <a:xfrm>
            <a:off x="5920237" y="1571282"/>
            <a:ext cx="1225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Intercept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9B418C-CEC1-CD21-B89F-A547F08B8B2D}"/>
              </a:ext>
            </a:extLst>
          </p:cNvPr>
          <p:cNvSpPr/>
          <p:nvPr/>
        </p:nvSpPr>
        <p:spPr>
          <a:xfrm>
            <a:off x="7838539" y="3745345"/>
            <a:ext cx="1079170" cy="12238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A3594A-6FC1-D775-D1AD-B5E389CE0A41}"/>
              </a:ext>
            </a:extLst>
          </p:cNvPr>
          <p:cNvSpPr txBox="1"/>
          <p:nvPr/>
        </p:nvSpPr>
        <p:spPr>
          <a:xfrm>
            <a:off x="7642820" y="3372372"/>
            <a:ext cx="1502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Link Function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869CE9-7C2A-3571-3445-1C5F4E0FF795}"/>
              </a:ext>
            </a:extLst>
          </p:cNvPr>
          <p:cNvSpPr/>
          <p:nvPr/>
        </p:nvSpPr>
        <p:spPr>
          <a:xfrm>
            <a:off x="9620128" y="3994727"/>
            <a:ext cx="880590" cy="12238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E6B317-39EC-DDBE-4C85-42595B6CD2B3}"/>
              </a:ext>
            </a:extLst>
          </p:cNvPr>
          <p:cNvSpPr txBox="1"/>
          <p:nvPr/>
        </p:nvSpPr>
        <p:spPr>
          <a:xfrm>
            <a:off x="9447499" y="3621754"/>
            <a:ext cx="1225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DV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30B5B7-5A05-DC85-B24D-97692B8AB5FD}"/>
              </a:ext>
            </a:extLst>
          </p:cNvPr>
          <p:cNvSpPr txBox="1"/>
          <p:nvPr/>
        </p:nvSpPr>
        <p:spPr>
          <a:xfrm>
            <a:off x="1766321" y="6333565"/>
            <a:ext cx="8659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This should look remarkably familiar – can you put your finger on it?</a:t>
            </a:r>
          </a:p>
        </p:txBody>
      </p:sp>
      <p:pic>
        <p:nvPicPr>
          <p:cNvPr id="2052" name="Picture 4" descr="Neuron Diagram &amp; Types | Ask A Biologist">
            <a:extLst>
              <a:ext uri="{FF2B5EF4-FFF2-40B4-BE49-F238E27FC236}">
                <a16:creationId xmlns:a16="http://schemas.microsoft.com/office/drawing/2014/main" id="{204864A8-559B-0CE5-EE0F-A2AC0358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16" y="1616318"/>
            <a:ext cx="10458768" cy="515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42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0A7F3-EB5B-1EBD-C3DF-1D382442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(Over)simplified</a:t>
            </a:r>
          </a:p>
        </p:txBody>
      </p:sp>
      <p:pic>
        <p:nvPicPr>
          <p:cNvPr id="6" name="Picture 6" descr="Artificial Neural Network using R Studio | by SUKMA ANINDITA | Medium">
            <a:extLst>
              <a:ext uri="{FF2B5EF4-FFF2-40B4-BE49-F238E27FC236}">
                <a16:creationId xmlns:a16="http://schemas.microsoft.com/office/drawing/2014/main" id="{47AF716E-C756-87E2-53D7-A7AE24A60C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960" y="1690688"/>
            <a:ext cx="8074079" cy="47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079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0952-AD54-534C-17FB-8117BBBB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ANNs are the same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EFA8-6806-0A41-8566-EDB52EA21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Feedforward NN – Data flows from input layer to output layer</a:t>
            </a:r>
          </a:p>
          <a:p>
            <a:r>
              <a:rPr lang="en-US" dirty="0"/>
              <a:t>Convolutional NN – Like Feedforward, but with “convolution” layers</a:t>
            </a:r>
          </a:p>
          <a:p>
            <a:pPr lvl="1"/>
            <a:r>
              <a:rPr lang="en-US" dirty="0"/>
              <a:t>Convolution – adds filters to highlight features/patterns in the data</a:t>
            </a:r>
          </a:p>
        </p:txBody>
      </p:sp>
      <p:pic>
        <p:nvPicPr>
          <p:cNvPr id="3074" name="Picture 2" descr="State-of-the-Art Convolutional Neural Networks Explained - DenseNet">
            <a:extLst>
              <a:ext uri="{FF2B5EF4-FFF2-40B4-BE49-F238E27FC236}">
                <a16:creationId xmlns:a16="http://schemas.microsoft.com/office/drawing/2014/main" id="{3BA643FB-FCF8-7B86-7CEC-57B931CF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407" y="3273425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093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BC790-1640-6EE3-0E3C-0BF2774E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ANNs are the same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F16EE-ECCA-2FC4-3A89-44FBD59CF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  <a:p>
            <a:pPr lvl="1"/>
            <a:r>
              <a:rPr lang="en-US" dirty="0"/>
              <a:t>Outputs are incorporated into the network as data</a:t>
            </a:r>
          </a:p>
          <a:p>
            <a:pPr lvl="1"/>
            <a:r>
              <a:rPr lang="en-US" dirty="0"/>
              <a:t>“Memory”</a:t>
            </a:r>
          </a:p>
        </p:txBody>
      </p:sp>
      <p:pic>
        <p:nvPicPr>
          <p:cNvPr id="4098" name="Picture 2" descr="Deep Learning – Introduction to Recurrent Neural Networks – AILabPage">
            <a:extLst>
              <a:ext uri="{FF2B5EF4-FFF2-40B4-BE49-F238E27FC236}">
                <a16:creationId xmlns:a16="http://schemas.microsoft.com/office/drawing/2014/main" id="{E507ADE9-00CF-0E15-67C8-59708A89E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51"/>
          <a:stretch/>
        </p:blipFill>
        <p:spPr bwMode="auto">
          <a:xfrm>
            <a:off x="1985818" y="3251196"/>
            <a:ext cx="7726218" cy="324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414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7E3C-A649-667D-9F78-56B6C3CF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ANNs from scratch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E20CD-5959-AF2D-01FD-54E72C28F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“Deep” neural networks (2+ hidden layers)</a:t>
            </a:r>
          </a:p>
          <a:p>
            <a:pPr lvl="1"/>
            <a:r>
              <a:rPr lang="en-US" dirty="0"/>
              <a:t>But complex ANNs have a bunch!</a:t>
            </a:r>
          </a:p>
          <a:p>
            <a:endParaRPr lang="en-US" dirty="0"/>
          </a:p>
          <a:p>
            <a:r>
              <a:rPr lang="en-US" dirty="0"/>
              <a:t>Many weights and biases to train</a:t>
            </a:r>
          </a:p>
          <a:p>
            <a:pPr lvl="1"/>
            <a:r>
              <a:rPr lang="en-US" dirty="0"/>
              <a:t>Sample size requirements</a:t>
            </a:r>
          </a:p>
          <a:p>
            <a:endParaRPr lang="en-US" dirty="0"/>
          </a:p>
          <a:p>
            <a:r>
              <a:rPr lang="en-US" dirty="0"/>
              <a:t>Models have to learn</a:t>
            </a:r>
          </a:p>
          <a:p>
            <a:pPr lvl="1"/>
            <a:r>
              <a:rPr lang="en-US" dirty="0"/>
              <a:t>Language itself (e.g., English, Spanish, Chinese)</a:t>
            </a:r>
          </a:p>
          <a:p>
            <a:pPr lvl="1"/>
            <a:r>
              <a:rPr lang="en-US" dirty="0"/>
              <a:t>Understand/manipulate/generate that language in some desired way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663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0B929-4AB3-9527-39BA-DF8715038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08B0F-FD41-C920-16BC-A1C5410B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EE834-11E8-FACE-8534-548C21A5F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7" y="2538770"/>
            <a:ext cx="4991094" cy="3194280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</a:rPr>
              <a:t>1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Next week’s homework</a:t>
            </a:r>
          </a:p>
          <a:p>
            <a:pPr marL="0" indent="0">
              <a:buNone/>
            </a:pPr>
            <a:r>
              <a:rPr lang="en-US" sz="2000" dirty="0"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schemeClr val="tx1"/>
                </a:solidFill>
                <a:highlight>
                  <a:srgbClr val="F9C423"/>
                </a:highlight>
              </a:rPr>
              <a:t>2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This week’s readings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</a:rPr>
              <a:t>3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(Un)supervised Machine Learning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</a:rPr>
              <a:t>	Applications and Execution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class activity</a:t>
            </a: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36C3E-DFB7-9E04-C5A6-AA7124729121}"/>
              </a:ext>
            </a:extLst>
          </p:cNvPr>
          <p:cNvSpPr txBox="1">
            <a:spLocks/>
          </p:cNvSpPr>
          <p:nvPr/>
        </p:nvSpPr>
        <p:spPr>
          <a:xfrm>
            <a:off x="5588508" y="2538770"/>
            <a:ext cx="5498592" cy="3194280"/>
          </a:xfrm>
          <a:prstGeom prst="rect">
            <a:avLst/>
          </a:prstGeom>
        </p:spPr>
        <p:txBody>
          <a:bodyPr vert="horz" lIns="0" tIns="0" rIns="0" bIns="0" numCol="1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ook" pitchFamily="2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ook" pitchFamily="2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ook" pitchFamily="2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ook" pitchFamily="2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8546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1F431-D024-FE89-07B4-BA837061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contextualized meaning</a:t>
            </a:r>
          </a:p>
        </p:txBody>
      </p:sp>
      <p:pic>
        <p:nvPicPr>
          <p:cNvPr id="4" name="Picture 2" descr="Boondock Saints - diversity of the word. - Imgur">
            <a:extLst>
              <a:ext uri="{FF2B5EF4-FFF2-40B4-BE49-F238E27FC236}">
                <a16:creationId xmlns:a16="http://schemas.microsoft.com/office/drawing/2014/main" id="{BFE7B45A-4C10-4510-6941-70E6C9261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668" y="3084127"/>
            <a:ext cx="7922613" cy="323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B56CE08-BE37-DBE0-CA67-D895363A2F28}"/>
              </a:ext>
            </a:extLst>
          </p:cNvPr>
          <p:cNvSpPr txBox="1">
            <a:spLocks/>
          </p:cNvSpPr>
          <p:nvPr/>
        </p:nvSpPr>
        <p:spPr>
          <a:xfrm>
            <a:off x="518824" y="1629404"/>
            <a:ext cx="10976490" cy="4675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Older approaches assume words have a single meaning/use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“Buffalo </a:t>
            </a:r>
            <a:r>
              <a:rPr lang="en-US" dirty="0" err="1"/>
              <a:t>buffalo</a:t>
            </a:r>
            <a:r>
              <a:rPr lang="en-US" dirty="0"/>
              <a:t> </a:t>
            </a:r>
            <a:r>
              <a:rPr lang="en-US" dirty="0" err="1"/>
              <a:t>Buffalo</a:t>
            </a:r>
            <a:r>
              <a:rPr lang="en-US" dirty="0"/>
              <a:t> </a:t>
            </a:r>
            <a:r>
              <a:rPr lang="en-US" dirty="0" err="1"/>
              <a:t>buffalo</a:t>
            </a:r>
            <a:r>
              <a:rPr lang="en-US" dirty="0"/>
              <a:t> </a:t>
            </a:r>
            <a:r>
              <a:rPr lang="en-US" dirty="0" err="1"/>
              <a:t>buffalo</a:t>
            </a:r>
            <a:r>
              <a:rPr lang="en-US" dirty="0"/>
              <a:t> </a:t>
            </a:r>
            <a:r>
              <a:rPr lang="en-US" dirty="0" err="1"/>
              <a:t>buffalo</a:t>
            </a:r>
            <a:r>
              <a:rPr lang="en-US" dirty="0"/>
              <a:t> </a:t>
            </a:r>
            <a:r>
              <a:rPr lang="en-US" dirty="0" err="1"/>
              <a:t>Buffalo</a:t>
            </a:r>
            <a:r>
              <a:rPr lang="en-US" dirty="0"/>
              <a:t> </a:t>
            </a:r>
            <a:r>
              <a:rPr lang="en-US" dirty="0" err="1"/>
              <a:t>buffalo</a:t>
            </a:r>
            <a:r>
              <a:rPr lang="en-US" dirty="0"/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FAA1EC-68A8-CB21-6C68-3D6C87F28607}"/>
              </a:ext>
            </a:extLst>
          </p:cNvPr>
          <p:cNvSpPr txBox="1"/>
          <p:nvPr/>
        </p:nvSpPr>
        <p:spPr>
          <a:xfrm>
            <a:off x="1483089" y="5447395"/>
            <a:ext cx="37592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4F81BD"/>
                </a:solidFill>
              </a:rPr>
              <a:t>Part of Speech Tagging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6BBB3D-910E-0118-F6F2-B1C81896E116}"/>
              </a:ext>
            </a:extLst>
          </p:cNvPr>
          <p:cNvSpPr txBox="1"/>
          <p:nvPr/>
        </p:nvSpPr>
        <p:spPr>
          <a:xfrm>
            <a:off x="6821715" y="5447395"/>
            <a:ext cx="45320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3"/>
                </a:solidFill>
              </a:rPr>
              <a:t>Word Sense Disambiguation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223C2D-87E7-F481-2CD6-BA1E5A58EB5F}"/>
              </a:ext>
            </a:extLst>
          </p:cNvPr>
          <p:cNvSpPr/>
          <p:nvPr/>
        </p:nvSpPr>
        <p:spPr>
          <a:xfrm>
            <a:off x="650986" y="4249600"/>
            <a:ext cx="2234267" cy="1109540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Noun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7A44FB-92F8-FD23-5AE0-DA6EBEB77265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768120" y="2514674"/>
            <a:ext cx="378543" cy="17349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C2B78C-E147-FC0C-2037-DA38E85E2E58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768120" y="2514674"/>
            <a:ext cx="1445343" cy="17349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75BFA7-F248-8254-1C6F-67CF3E7618E2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768120" y="2535706"/>
            <a:ext cx="3622486" cy="171389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A7DC20-8AAE-11E5-5F66-DE0D8F51B04B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768120" y="2535706"/>
            <a:ext cx="8037731" cy="171389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FE5360-B8BA-48B5-160C-9709618D12F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768120" y="2514674"/>
            <a:ext cx="2573103" cy="17349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F6650E-0B73-6152-FC54-23B9DE2E474B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768120" y="2535706"/>
            <a:ext cx="6940451" cy="171389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455AF13-57AF-9497-BAD5-6DD400A8E82C}"/>
              </a:ext>
            </a:extLst>
          </p:cNvPr>
          <p:cNvSpPr/>
          <p:nvPr/>
        </p:nvSpPr>
        <p:spPr>
          <a:xfrm>
            <a:off x="3536239" y="4249600"/>
            <a:ext cx="2234267" cy="1109540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Verb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C4939-2EBB-9C10-3525-0224A5642CD0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653373" y="2514674"/>
            <a:ext cx="1880402" cy="17349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38AC16-BA4B-216F-4A1F-0A6BC725CF1A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653373" y="2514674"/>
            <a:ext cx="2945787" cy="17349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E8BBEDA-2A7E-90FE-4468-B404AD4C05D4}"/>
              </a:ext>
            </a:extLst>
          </p:cNvPr>
          <p:cNvSpPr/>
          <p:nvPr/>
        </p:nvSpPr>
        <p:spPr>
          <a:xfrm>
            <a:off x="6421492" y="4224238"/>
            <a:ext cx="2234267" cy="1109540"/>
          </a:xfrm>
          <a:prstGeom prst="rect">
            <a:avLst/>
          </a:prstGeom>
          <a:ln w="25400"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N-Place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8B959F-A1EB-8919-B8D6-6514CCFB3F88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160254" y="2530511"/>
            <a:ext cx="5378372" cy="169372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7773E1-942E-3671-0325-E8B6B82B76E3}"/>
              </a:ext>
            </a:extLst>
          </p:cNvPr>
          <p:cNvCxnSpPr>
            <a:cxnSpLocks/>
          </p:cNvCxnSpPr>
          <p:nvPr/>
        </p:nvCxnSpPr>
        <p:spPr>
          <a:xfrm flipH="1" flipV="1">
            <a:off x="4304590" y="2537288"/>
            <a:ext cx="3200108" cy="16754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660C56-05E2-CB42-BDAB-7A4B07129D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538626" y="2564674"/>
            <a:ext cx="1185840" cy="165956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E2254BB-1898-078F-E21E-4DF577F60D67}"/>
              </a:ext>
            </a:extLst>
          </p:cNvPr>
          <p:cNvSpPr/>
          <p:nvPr/>
        </p:nvSpPr>
        <p:spPr>
          <a:xfrm>
            <a:off x="9306745" y="4227871"/>
            <a:ext cx="2234267" cy="1109540"/>
          </a:xfrm>
          <a:prstGeom prst="rect">
            <a:avLst/>
          </a:prstGeom>
          <a:ln w="25400"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N-Animal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0D0BC-2D4D-030C-ADB5-2940BE044FE7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3213463" y="2503127"/>
            <a:ext cx="7210416" cy="172474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1721C4-3B84-9AE1-B247-A0A6BDFE345A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5390606" y="2530511"/>
            <a:ext cx="5033273" cy="16973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E2640C-BAA8-42E5-C2B8-7922A1F4BE87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9805851" y="2537288"/>
            <a:ext cx="618028" cy="16905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0624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17" grpId="0" animBg="1"/>
      <p:bldP spid="21" grpId="0" animBg="1"/>
      <p:bldP spid="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89E30-8D85-C409-18FB-AB335F02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doing what with/to whom?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6BC8D1-7C18-6EFF-898E-4A967B55BB7F}"/>
              </a:ext>
            </a:extLst>
          </p:cNvPr>
          <p:cNvSpPr txBox="1">
            <a:spLocks/>
          </p:cNvSpPr>
          <p:nvPr/>
        </p:nvSpPr>
        <p:spPr>
          <a:xfrm>
            <a:off x="501407" y="2125793"/>
            <a:ext cx="10662982" cy="4475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“During his trip to the United Kingdom, Jeff visited Oxford University. Hana visited Cambridge University in hers.”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49327-DF53-4CEC-7CF0-2044D406F9FB}"/>
              </a:ext>
            </a:extLst>
          </p:cNvPr>
          <p:cNvSpPr txBox="1"/>
          <p:nvPr/>
        </p:nvSpPr>
        <p:spPr>
          <a:xfrm>
            <a:off x="1961635" y="6030681"/>
            <a:ext cx="4066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rgbClr val="4F81BD"/>
                </a:solidFill>
              </a:rPr>
              <a:t>Named Entity Recognition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7E5626-B18A-1995-C68F-367A0925829B}"/>
              </a:ext>
            </a:extLst>
          </p:cNvPr>
          <p:cNvGrpSpPr/>
          <p:nvPr/>
        </p:nvGrpSpPr>
        <p:grpSpPr>
          <a:xfrm>
            <a:off x="2694559" y="2553840"/>
            <a:ext cx="7951669" cy="3470807"/>
            <a:chOff x="1967421" y="1954107"/>
            <a:chExt cx="5977441" cy="217977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001F298-83D7-53AC-FE04-38C29CCD30CC}"/>
                </a:ext>
              </a:extLst>
            </p:cNvPr>
            <p:cNvGrpSpPr/>
            <p:nvPr/>
          </p:nvGrpSpPr>
          <p:grpSpPr>
            <a:xfrm>
              <a:off x="3877369" y="1993727"/>
              <a:ext cx="3082497" cy="2140157"/>
              <a:chOff x="401229" y="1558979"/>
              <a:chExt cx="3082497" cy="214015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233256-A468-B501-3455-756151C1E877}"/>
                  </a:ext>
                </a:extLst>
              </p:cNvPr>
              <p:cNvSpPr/>
              <p:nvPr/>
            </p:nvSpPr>
            <p:spPr>
              <a:xfrm>
                <a:off x="401229" y="3032161"/>
                <a:ext cx="1631576" cy="66697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Location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A4B57E5-FB0F-5209-5E1F-C91FF97FBBDD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1217017" y="1558979"/>
                <a:ext cx="2266709" cy="1473182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0552B6-888A-D2D8-4624-C27BC7241C88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3074254" y="2223436"/>
              <a:ext cx="1618904" cy="12434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0269AD6-6547-D2BF-A482-1135CB32EAEF}"/>
                </a:ext>
              </a:extLst>
            </p:cNvPr>
            <p:cNvCxnSpPr>
              <a:cxnSpLocks/>
            </p:cNvCxnSpPr>
            <p:nvPr/>
          </p:nvCxnSpPr>
          <p:spPr>
            <a:xfrm>
              <a:off x="1967421" y="2197947"/>
              <a:ext cx="2295080" cy="0"/>
            </a:xfrm>
            <a:prstGeom prst="line">
              <a:avLst/>
            </a:prstGeom>
            <a:ln w="254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2FBEDFD-3655-DBE2-2E6B-DAD6AEF4087F}"/>
                </a:ext>
              </a:extLst>
            </p:cNvPr>
            <p:cNvCxnSpPr>
              <a:cxnSpLocks/>
            </p:cNvCxnSpPr>
            <p:nvPr/>
          </p:nvCxnSpPr>
          <p:spPr>
            <a:xfrm>
              <a:off x="6085679" y="1954107"/>
              <a:ext cx="1859183" cy="0"/>
            </a:xfrm>
            <a:prstGeom prst="line">
              <a:avLst/>
            </a:prstGeom>
            <a:ln w="254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0FA45A-CD69-7600-481F-9F3E8A8DCC15}"/>
              </a:ext>
            </a:extLst>
          </p:cNvPr>
          <p:cNvGrpSpPr/>
          <p:nvPr/>
        </p:nvGrpSpPr>
        <p:grpSpPr>
          <a:xfrm>
            <a:off x="2836874" y="2517260"/>
            <a:ext cx="3555217" cy="3501103"/>
            <a:chOff x="2211846" y="1977142"/>
            <a:chExt cx="2672533" cy="219880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B16367-F77D-8D90-409A-CF014FDC9D26}"/>
                </a:ext>
              </a:extLst>
            </p:cNvPr>
            <p:cNvGrpSpPr/>
            <p:nvPr/>
          </p:nvGrpSpPr>
          <p:grpSpPr>
            <a:xfrm>
              <a:off x="2211846" y="2003099"/>
              <a:ext cx="1684000" cy="2172847"/>
              <a:chOff x="491266" y="1563444"/>
              <a:chExt cx="1684000" cy="217284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EF83A26-24C8-BD27-7E2B-7F08C0904506}"/>
                  </a:ext>
                </a:extLst>
              </p:cNvPr>
              <p:cNvSpPr/>
              <p:nvPr/>
            </p:nvSpPr>
            <p:spPr>
              <a:xfrm>
                <a:off x="491266" y="3069316"/>
                <a:ext cx="1631576" cy="66697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GPE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000B465-BA07-D66E-0A0D-B846B70D3255}"/>
                  </a:ext>
                </a:extLst>
              </p:cNvPr>
              <p:cNvCxnSpPr>
                <a:cxnSpLocks/>
                <a:stCxn id="16" idx="0"/>
              </p:cNvCxnSpPr>
              <p:nvPr/>
            </p:nvCxnSpPr>
            <p:spPr>
              <a:xfrm flipV="1">
                <a:off x="1307054" y="1563444"/>
                <a:ext cx="868212" cy="1505872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98172BC-3457-99A7-6D55-C64914A7774C}"/>
                </a:ext>
              </a:extLst>
            </p:cNvPr>
            <p:cNvCxnSpPr>
              <a:cxnSpLocks/>
            </p:cNvCxnSpPr>
            <p:nvPr/>
          </p:nvCxnSpPr>
          <p:spPr>
            <a:xfrm>
              <a:off x="3146303" y="1977142"/>
              <a:ext cx="1738076" cy="0"/>
            </a:xfrm>
            <a:prstGeom prst="line">
              <a:avLst/>
            </a:prstGeom>
            <a:ln w="254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B7D713-BFF2-9FE7-C2C3-A1B95628D76D}"/>
              </a:ext>
            </a:extLst>
          </p:cNvPr>
          <p:cNvGrpSpPr/>
          <p:nvPr/>
        </p:nvGrpSpPr>
        <p:grpSpPr>
          <a:xfrm>
            <a:off x="438424" y="2509490"/>
            <a:ext cx="6582574" cy="3508875"/>
            <a:chOff x="455841" y="1972261"/>
            <a:chExt cx="4948263" cy="220368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5264D8-26FB-7951-E7D8-26673D684548}"/>
                </a:ext>
              </a:extLst>
            </p:cNvPr>
            <p:cNvGrpSpPr/>
            <p:nvPr/>
          </p:nvGrpSpPr>
          <p:grpSpPr>
            <a:xfrm>
              <a:off x="455841" y="1972261"/>
              <a:ext cx="4747177" cy="2203685"/>
              <a:chOff x="491266" y="1532606"/>
              <a:chExt cx="4747177" cy="220368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8620317-CFB3-AFEC-8191-4753E5E7EBEE}"/>
                  </a:ext>
                </a:extLst>
              </p:cNvPr>
              <p:cNvSpPr/>
              <p:nvPr/>
            </p:nvSpPr>
            <p:spPr>
              <a:xfrm>
                <a:off x="491266" y="3069316"/>
                <a:ext cx="1631576" cy="66697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People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FB59294-9495-9F13-050C-D100CA1F53A5}"/>
                  </a:ext>
                </a:extLst>
              </p:cNvPr>
              <p:cNvCxnSpPr>
                <a:cxnSpLocks/>
                <a:stCxn id="22" idx="0"/>
              </p:cNvCxnSpPr>
              <p:nvPr/>
            </p:nvCxnSpPr>
            <p:spPr>
              <a:xfrm flipV="1">
                <a:off x="1307055" y="1532606"/>
                <a:ext cx="3931388" cy="153671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C2B6912D-0C2B-FECC-AC31-3E37EA2C8CA6}"/>
                  </a:ext>
                </a:extLst>
              </p:cNvPr>
              <p:cNvCxnSpPr>
                <a:cxnSpLocks/>
                <a:stCxn id="22" idx="0"/>
              </p:cNvCxnSpPr>
              <p:nvPr/>
            </p:nvCxnSpPr>
            <p:spPr>
              <a:xfrm flipH="1" flipV="1">
                <a:off x="1097832" y="1797146"/>
                <a:ext cx="209222" cy="127217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CE6F3A-1090-FB5F-356C-5BB6DA952A83}"/>
                </a:ext>
              </a:extLst>
            </p:cNvPr>
            <p:cNvCxnSpPr/>
            <p:nvPr/>
          </p:nvCxnSpPr>
          <p:spPr>
            <a:xfrm>
              <a:off x="5038344" y="1977141"/>
              <a:ext cx="365760" cy="0"/>
            </a:xfrm>
            <a:prstGeom prst="line">
              <a:avLst/>
            </a:prstGeom>
            <a:ln w="254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49C62-C6C0-2EEA-7BB0-9476BD7A0D6B}"/>
                </a:ext>
              </a:extLst>
            </p:cNvPr>
            <p:cNvCxnSpPr>
              <a:cxnSpLocks/>
            </p:cNvCxnSpPr>
            <p:nvPr/>
          </p:nvCxnSpPr>
          <p:spPr>
            <a:xfrm>
              <a:off x="726375" y="2234371"/>
              <a:ext cx="545254" cy="0"/>
            </a:xfrm>
            <a:prstGeom prst="line">
              <a:avLst/>
            </a:prstGeom>
            <a:ln w="254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2D4718-E40F-7B37-8EC8-3B8A51860B58}"/>
              </a:ext>
            </a:extLst>
          </p:cNvPr>
          <p:cNvSpPr txBox="1"/>
          <p:nvPr/>
        </p:nvSpPr>
        <p:spPr>
          <a:xfrm>
            <a:off x="7743979" y="4173259"/>
            <a:ext cx="3708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3"/>
                </a:solidFill>
              </a:rPr>
              <a:t>Coreference Resolution</a:t>
            </a:r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20061EB7-CAAE-DA26-170F-34904AE3E1D0}"/>
              </a:ext>
            </a:extLst>
          </p:cNvPr>
          <p:cNvSpPr/>
          <p:nvPr/>
        </p:nvSpPr>
        <p:spPr>
          <a:xfrm>
            <a:off x="2277306" y="1611878"/>
            <a:ext cx="4424119" cy="606246"/>
          </a:xfrm>
          <a:prstGeom prst="curvedDownArrow">
            <a:avLst>
              <a:gd name="adj1" fmla="val 23249"/>
              <a:gd name="adj2" fmla="val 50000"/>
              <a:gd name="adj3" fmla="val 25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94F2BB-69A1-3003-E62F-661770773A48}"/>
              </a:ext>
            </a:extLst>
          </p:cNvPr>
          <p:cNvSpPr txBox="1"/>
          <p:nvPr/>
        </p:nvSpPr>
        <p:spPr>
          <a:xfrm>
            <a:off x="7878630" y="4823902"/>
            <a:ext cx="3350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2"/>
                </a:solidFill>
              </a:rPr>
              <a:t>Anaphora Resolution</a:t>
            </a:r>
          </a:p>
        </p:txBody>
      </p:sp>
      <p:sp>
        <p:nvSpPr>
          <p:cNvPr id="28" name="Arrow: Curved Down 27">
            <a:extLst>
              <a:ext uri="{FF2B5EF4-FFF2-40B4-BE49-F238E27FC236}">
                <a16:creationId xmlns:a16="http://schemas.microsoft.com/office/drawing/2014/main" id="{E9805E86-CC2D-33CE-593A-4322BFF9EA29}"/>
              </a:ext>
            </a:extLst>
          </p:cNvPr>
          <p:cNvSpPr/>
          <p:nvPr/>
        </p:nvSpPr>
        <p:spPr>
          <a:xfrm rot="11105943">
            <a:off x="2651123" y="2729277"/>
            <a:ext cx="3865905" cy="561765"/>
          </a:xfrm>
          <a:prstGeom prst="curvedDownArrow">
            <a:avLst>
              <a:gd name="adj1" fmla="val 23249"/>
              <a:gd name="adj2" fmla="val 50000"/>
              <a:gd name="adj3" fmla="val 25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49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26" grpId="0" animBg="1"/>
      <p:bldP spid="27" grpId="0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08667-E644-FDF6-C973-ADAE9F4A5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3836B-063E-11C2-5530-80E64D364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to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BB6B8-C7C2-606E-5FA4-686B4B429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cd /groups/course.man7916/supervised/ </a:t>
            </a:r>
            <a:r>
              <a:rPr lang="en-US" dirty="0">
                <a:sym typeface="Wingdings" panose="05000000000000000000" pitchFamily="2" charset="2"/>
              </a:rPr>
              <a:t> less man7916launcher  q</a:t>
            </a:r>
            <a:endParaRPr lang="en-US" dirty="0"/>
          </a:p>
          <a:p>
            <a:r>
              <a:rPr lang="en-US" dirty="0"/>
              <a:t>./man7916launcher</a:t>
            </a:r>
          </a:p>
        </p:txBody>
      </p:sp>
    </p:spTree>
    <p:extLst>
      <p:ext uri="{BB962C8B-B14F-4D97-AF65-F5344CB8AC3E}">
        <p14:creationId xmlns:p14="http://schemas.microsoft.com/office/powerpoint/2010/main" val="1079372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949A-5E84-7CBE-0993-179B6BFAA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0FDB6-7CD2-FB9E-4D3D-4CF0377FD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hyperparameters?</a:t>
            </a:r>
          </a:p>
          <a:p>
            <a:r>
              <a:rPr lang="en-US" dirty="0"/>
              <a:t>What does it mean to “tune” them?</a:t>
            </a:r>
          </a:p>
          <a:p>
            <a:pPr lvl="1"/>
            <a:r>
              <a:rPr lang="en-US" dirty="0"/>
              <a:t>What criteria are we optimizing in doing so</a:t>
            </a:r>
          </a:p>
          <a:p>
            <a:pPr lvl="1"/>
            <a:r>
              <a:rPr lang="en-US" dirty="0"/>
              <a:t>How does this compare to the criteria we normally use in organizational research?</a:t>
            </a:r>
          </a:p>
          <a:p>
            <a:pPr lvl="2"/>
            <a:r>
              <a:rPr lang="en-US" dirty="0"/>
              <a:t>Validity</a:t>
            </a:r>
          </a:p>
          <a:p>
            <a:pPr lvl="2"/>
            <a:r>
              <a:rPr lang="en-US" dirty="0"/>
              <a:t>Reliability</a:t>
            </a:r>
          </a:p>
          <a:p>
            <a:r>
              <a:rPr lang="en-US" dirty="0"/>
              <a:t>Common Techniques</a:t>
            </a:r>
          </a:p>
          <a:p>
            <a:pPr lvl="1"/>
            <a:r>
              <a:rPr lang="en-US" dirty="0"/>
              <a:t>Grid Search</a:t>
            </a:r>
          </a:p>
          <a:p>
            <a:pPr lvl="1"/>
            <a:r>
              <a:rPr lang="en-US" dirty="0"/>
              <a:t>Random Search/Bayesian Optimization</a:t>
            </a:r>
          </a:p>
        </p:txBody>
      </p:sp>
    </p:spTree>
    <p:extLst>
      <p:ext uri="{BB962C8B-B14F-4D97-AF65-F5344CB8AC3E}">
        <p14:creationId xmlns:p14="http://schemas.microsoft.com/office/powerpoint/2010/main" val="170648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3A5CC-73F1-18CC-57D2-7A45D928E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r>
              <a:rPr lang="en-US" sz="360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362A-7AFD-1187-DA60-59EBA68AD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1909721"/>
            <a:ext cx="4991629" cy="4292123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400" dirty="0"/>
              <a:t>What is it?</a:t>
            </a:r>
          </a:p>
          <a:p>
            <a:r>
              <a:rPr lang="en-US" sz="2400" dirty="0"/>
              <a:t>Is this a concern in our “normal” research?</a:t>
            </a:r>
          </a:p>
          <a:p>
            <a:r>
              <a:rPr lang="en-US" sz="2400" dirty="0"/>
              <a:t>How does this crop up in machine learning?</a:t>
            </a:r>
          </a:p>
          <a:p>
            <a:r>
              <a:rPr lang="en-US" sz="2400" dirty="0"/>
              <a:t>How can we address this?</a:t>
            </a:r>
          </a:p>
          <a:p>
            <a:pPr lvl="1"/>
            <a:r>
              <a:rPr lang="en-US" dirty="0"/>
              <a:t>Train/validation/test sample split / Cross-validation</a:t>
            </a:r>
          </a:p>
          <a:p>
            <a:pPr lvl="1"/>
            <a:r>
              <a:rPr lang="en-US" dirty="0"/>
              <a:t>Regularization</a:t>
            </a:r>
          </a:p>
          <a:p>
            <a:pPr lvl="1"/>
            <a:r>
              <a:rPr lang="en-US" dirty="0"/>
              <a:t>Early Stopping</a:t>
            </a:r>
          </a:p>
          <a:p>
            <a:pPr lvl="1"/>
            <a:r>
              <a:rPr lang="en-US" dirty="0"/>
              <a:t>Dropout Layers</a:t>
            </a:r>
          </a:p>
          <a:p>
            <a:pPr lvl="1"/>
            <a:r>
              <a:rPr lang="en-US" dirty="0"/>
              <a:t>Ensemble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31EBD-B7E7-8ADC-6E1B-81319A16C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493" y="1451794"/>
            <a:ext cx="4223252" cy="4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9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B296-1E7B-EB54-4F59-C8944D33C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dirty="0"/>
              <a:t>Transparency and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852C8-58CB-267F-7113-08EA558CF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Why is this a big deal?</a:t>
            </a:r>
          </a:p>
          <a:p>
            <a:r>
              <a:rPr lang="en-US" sz="2400" dirty="0"/>
              <a:t>What kinds of things should we be reporting?</a:t>
            </a:r>
          </a:p>
          <a:p>
            <a:r>
              <a:rPr lang="en-US" sz="2400" dirty="0"/>
              <a:t>What should we be looking for as:</a:t>
            </a:r>
          </a:p>
          <a:p>
            <a:pPr lvl="1"/>
            <a:r>
              <a:rPr lang="en-US" dirty="0"/>
              <a:t>Researchers?</a:t>
            </a:r>
          </a:p>
          <a:p>
            <a:pPr lvl="1"/>
            <a:r>
              <a:rPr lang="en-US" dirty="0"/>
              <a:t>Reviewers/readers?</a:t>
            </a:r>
          </a:p>
        </p:txBody>
      </p:sp>
      <p:pic>
        <p:nvPicPr>
          <p:cNvPr id="7170" name="Picture 2" descr="xkcd: Machine Learning">
            <a:extLst>
              <a:ext uri="{FF2B5EF4-FFF2-40B4-BE49-F238E27FC236}">
                <a16:creationId xmlns:a16="http://schemas.microsoft.com/office/drawing/2014/main" id="{88AA6D00-850E-C78E-B5E3-A5C22C3FA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2297" y="650494"/>
            <a:ext cx="4498899" cy="532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056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AF00A-F87F-3D7F-AA15-3579844EB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C6507-CA1E-B8E5-59FB-41B3A07C7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BB07F-C9AC-280F-D2EC-6DDA861FC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7" y="2538770"/>
            <a:ext cx="4991094" cy="3194280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</a:rPr>
              <a:t>1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Next week’s homework</a:t>
            </a:r>
          </a:p>
          <a:p>
            <a:pPr marL="0" indent="0">
              <a:buNone/>
            </a:pPr>
            <a:r>
              <a:rPr lang="en-US" sz="2000" dirty="0"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schemeClr val="tx1"/>
                </a:solidFill>
                <a:highlight>
                  <a:srgbClr val="F9C423"/>
                </a:highlight>
              </a:rPr>
              <a:t>2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This week’s readings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</a:rPr>
              <a:t>3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(Un)supervised Machine Learning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In class activity</a:t>
            </a: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534F30-E35E-F021-772E-7D30ED61EB98}"/>
              </a:ext>
            </a:extLst>
          </p:cNvPr>
          <p:cNvSpPr txBox="1">
            <a:spLocks/>
          </p:cNvSpPr>
          <p:nvPr/>
        </p:nvSpPr>
        <p:spPr>
          <a:xfrm>
            <a:off x="5588508" y="2538770"/>
            <a:ext cx="5498592" cy="3194280"/>
          </a:xfrm>
          <a:prstGeom prst="rect">
            <a:avLst/>
          </a:prstGeom>
        </p:spPr>
        <p:txBody>
          <a:bodyPr vert="horz" lIns="0" tIns="0" rIns="0" bIns="0" numCol="1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13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AC9CB-4F5F-9434-0ACC-4C1684F84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to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3D5B0-A709-0C64-60DD-01D74211E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cd ~/MAN7916/</a:t>
            </a:r>
          </a:p>
          <a:p>
            <a:r>
              <a:rPr lang="en-US" dirty="0"/>
              <a:t>module load python/python-3.11.4-oneapi-2023.1.0</a:t>
            </a:r>
          </a:p>
          <a:p>
            <a:r>
              <a:rPr lang="en-US" dirty="0"/>
              <a:t>source ./.</a:t>
            </a:r>
            <a:r>
              <a:rPr lang="en-US" dirty="0" err="1"/>
              <a:t>venv</a:t>
            </a:r>
            <a:r>
              <a:rPr lang="en-US" dirty="0"/>
              <a:t>/bin/activate</a:t>
            </a:r>
          </a:p>
          <a:p>
            <a:r>
              <a:rPr lang="en-US" dirty="0"/>
              <a:t>less run_sample_ml.py </a:t>
            </a:r>
            <a:r>
              <a:rPr lang="en-US" dirty="0">
                <a:sym typeface="Wingdings" panose="05000000000000000000" pitchFamily="2" charset="2"/>
              </a:rPr>
              <a:t> q</a:t>
            </a:r>
            <a:endParaRPr lang="en-US" dirty="0"/>
          </a:p>
          <a:p>
            <a:r>
              <a:rPr lang="fr-FR" dirty="0" err="1"/>
              <a:t>srun</a:t>
            </a:r>
            <a:r>
              <a:rPr lang="fr-FR" dirty="0"/>
              <a:t> -p normal -t 0-01:00:00 --</a:t>
            </a:r>
            <a:r>
              <a:rPr lang="fr-FR" dirty="0" err="1"/>
              <a:t>gres</a:t>
            </a:r>
            <a:r>
              <a:rPr lang="fr-FR" dirty="0"/>
              <a:t>=gpu:1 --</a:t>
            </a:r>
            <a:r>
              <a:rPr lang="fr-FR" dirty="0" err="1"/>
              <a:t>pty</a:t>
            </a:r>
            <a:r>
              <a:rPr lang="fr-FR" dirty="0"/>
              <a:t> </a:t>
            </a:r>
            <a:r>
              <a:rPr lang="fr-FR" dirty="0" err="1"/>
              <a:t>bash</a:t>
            </a:r>
            <a:endParaRPr lang="fr-FR" dirty="0"/>
          </a:p>
          <a:p>
            <a:r>
              <a:rPr lang="en-US" dirty="0"/>
              <a:t>python3 run_sample_ml.py</a:t>
            </a:r>
          </a:p>
        </p:txBody>
      </p:sp>
    </p:spTree>
    <p:extLst>
      <p:ext uri="{BB962C8B-B14F-4D97-AF65-F5344CB8AC3E}">
        <p14:creationId xmlns:p14="http://schemas.microsoft.com/office/powerpoint/2010/main" val="1945136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9B4B-025C-B2D9-D736-11C2B87A8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Summative Homework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8CB05-75F8-5AB9-B604-7FEA7BBEF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Let’s go through it!</a:t>
            </a:r>
          </a:p>
        </p:txBody>
      </p:sp>
    </p:spTree>
    <p:extLst>
      <p:ext uri="{BB962C8B-B14F-4D97-AF65-F5344CB8AC3E}">
        <p14:creationId xmlns:p14="http://schemas.microsoft.com/office/powerpoint/2010/main" val="1323249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4EBB6-8075-7414-F8AB-13F93FC9E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57B5-4399-BD2B-D194-8660586B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58397-8621-555B-FD0F-00720A121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7" y="2538770"/>
            <a:ext cx="4991094" cy="3194280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</a:rPr>
              <a:t>1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Next week’s homework</a:t>
            </a:r>
          </a:p>
          <a:p>
            <a:pPr marL="0" indent="0">
              <a:buNone/>
            </a:pPr>
            <a:r>
              <a:rPr lang="en-US" sz="2000" dirty="0"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schemeClr val="tx1"/>
                </a:solidFill>
                <a:highlight>
                  <a:srgbClr val="F9C423"/>
                </a:highlight>
              </a:rPr>
              <a:t>2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This week’s readings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</a:rPr>
              <a:t>3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/>
              <a:t>(Un)supervised Machine Learning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class activity</a:t>
            </a: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E77D34-16D4-FFEA-D023-A88F4292E6C4}"/>
              </a:ext>
            </a:extLst>
          </p:cNvPr>
          <p:cNvSpPr txBox="1">
            <a:spLocks/>
          </p:cNvSpPr>
          <p:nvPr/>
        </p:nvSpPr>
        <p:spPr>
          <a:xfrm>
            <a:off x="5588508" y="2538770"/>
            <a:ext cx="5498592" cy="3194280"/>
          </a:xfrm>
          <a:prstGeom prst="rect">
            <a:avLst/>
          </a:prstGeom>
        </p:spPr>
        <p:txBody>
          <a:bodyPr vert="horz" lIns="0" tIns="0" rIns="0" bIns="0" numCol="1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67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23800-6DA9-6D96-FC34-F25B6CC3C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AE6A-EA14-6CEB-15E4-437AF5FC3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Jiang et al 2020 – Supervised Machine Learning Primer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378BB-6208-6FD2-F870-6A2489052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the difference between supervised and unsupervised machine learning?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What is overfitting/regularization?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is the problem with this and what are some different ways of addressing it?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What are some supervised machine learning models?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are their strengths and weaknesses?</a:t>
            </a:r>
          </a:p>
        </p:txBody>
      </p:sp>
    </p:spTree>
    <p:extLst>
      <p:ext uri="{BB962C8B-B14F-4D97-AF65-F5344CB8AC3E}">
        <p14:creationId xmlns:p14="http://schemas.microsoft.com/office/powerpoint/2010/main" val="1849440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F276C-844A-3AB5-E163-CBEF9B5E3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2024 Chapters 4-5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00EF-8BC0-0721-2362-EC492736C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How do logistic regression and naïve Bayes differ in their approach to classification?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Patterns (Bayes) vs boundaries between categories (Logistic Regression)</a:t>
            </a:r>
          </a:p>
          <a:p>
            <a:pPr>
              <a:lnSpc>
                <a:spcPct val="100000"/>
              </a:lnSpc>
            </a:pPr>
            <a:r>
              <a:rPr lang="en-US" dirty="0"/>
              <a:t>What factors should influence model selection?</a:t>
            </a:r>
          </a:p>
          <a:p>
            <a:pPr>
              <a:lnSpc>
                <a:spcPct val="100000"/>
              </a:lnSpc>
            </a:pPr>
            <a:r>
              <a:rPr lang="en-US" dirty="0"/>
              <a:t>What is meant by feature engineering? What is its role in machine learning?</a:t>
            </a:r>
          </a:p>
          <a:p>
            <a:pPr>
              <a:lnSpc>
                <a:spcPct val="100000"/>
              </a:lnSpc>
            </a:pPr>
            <a:r>
              <a:rPr lang="en-US" dirty="0"/>
              <a:t>What are some ways in which bias can enter machine learning algorithms?</a:t>
            </a:r>
          </a:p>
          <a:p>
            <a:pPr>
              <a:lnSpc>
                <a:spcPct val="100000"/>
              </a:lnSpc>
            </a:pPr>
            <a:r>
              <a:rPr lang="en-US" dirty="0"/>
              <a:t>What is the role of data size in machine learning?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Will more data always lead to better models?</a:t>
            </a:r>
          </a:p>
        </p:txBody>
      </p:sp>
    </p:spTree>
    <p:extLst>
      <p:ext uri="{BB962C8B-B14F-4D97-AF65-F5344CB8AC3E}">
        <p14:creationId xmlns:p14="http://schemas.microsoft.com/office/powerpoint/2010/main" val="309673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B0F0E-0C00-EEE8-0942-7599CB2BA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1B1A-9788-F221-8727-CC9FBBD5C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Kobayashi et al 2018 – Text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EEBCE-0ADB-8187-2DCD-4E0168AA2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Why has organizational research evolved from rule-based to statistical/ML classification?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are some trade-offs?</a:t>
            </a:r>
          </a:p>
          <a:p>
            <a:pPr>
              <a:lnSpc>
                <a:spcPct val="100000"/>
              </a:lnSpc>
            </a:pPr>
            <a:r>
              <a:rPr lang="en-US" dirty="0"/>
              <a:t>What is the role of preprocessing in machine learning?</a:t>
            </a:r>
          </a:p>
          <a:p>
            <a:pPr>
              <a:lnSpc>
                <a:spcPct val="100000"/>
              </a:lnSpc>
            </a:pPr>
            <a:r>
              <a:rPr lang="en-US" dirty="0"/>
              <a:t>How do we go about selecting models in machine learning?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Why isn’t ‘accuracy’ enough?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is a confusion matrix?</a:t>
            </a:r>
          </a:p>
        </p:txBody>
      </p:sp>
    </p:spTree>
    <p:extLst>
      <p:ext uri="{BB962C8B-B14F-4D97-AF65-F5344CB8AC3E}">
        <p14:creationId xmlns:p14="http://schemas.microsoft.com/office/powerpoint/2010/main" val="4212261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515F6-5F19-73FD-0349-11A9D302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Your Own Adventure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E8A0D-D8DE-0870-C033-07AA90270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article did you read?</a:t>
            </a:r>
          </a:p>
          <a:p>
            <a:r>
              <a:rPr lang="en-US" dirty="0"/>
              <a:t>What was the main premise/RQs/Hypotheses?</a:t>
            </a:r>
          </a:p>
          <a:p>
            <a:r>
              <a:rPr lang="en-US" dirty="0"/>
              <a:t>How did they use content analysis to examine this?</a:t>
            </a:r>
          </a:p>
          <a:p>
            <a:r>
              <a:rPr lang="en-US" dirty="0"/>
              <a:t>What was your assessment of their analysis?</a:t>
            </a:r>
          </a:p>
          <a:p>
            <a:pPr lvl="1"/>
            <a:r>
              <a:rPr lang="en-US" dirty="0"/>
              <a:t>Clear/rigorous/well-documented? Why (not)?</a:t>
            </a:r>
          </a:p>
          <a:p>
            <a:pPr lvl="1"/>
            <a:r>
              <a:rPr lang="en-US" dirty="0"/>
              <a:t>What was made explicit vs left implicit?</a:t>
            </a:r>
          </a:p>
        </p:txBody>
      </p:sp>
    </p:spTree>
    <p:extLst>
      <p:ext uri="{BB962C8B-B14F-4D97-AF65-F5344CB8AC3E}">
        <p14:creationId xmlns:p14="http://schemas.microsoft.com/office/powerpoint/2010/main" val="2068120412"/>
      </p:ext>
    </p:extLst>
  </p:cSld>
  <p:clrMapOvr>
    <a:masterClrMapping/>
  </p:clrMapOvr>
</p:sld>
</file>

<file path=ppt/theme/theme1.xml><?xml version="1.0" encoding="utf-8"?>
<a:theme xmlns:a="http://schemas.openxmlformats.org/drawingml/2006/main" name="UCF - Title, Divider, Mission Statement and Quotation Slides">
  <a:themeElements>
    <a:clrScheme name="UCF Brand PPT - Sept 2022">
      <a:dk1>
        <a:srgbClr val="000000"/>
      </a:dk1>
      <a:lt1>
        <a:srgbClr val="FFFFFF"/>
      </a:lt1>
      <a:dk2>
        <a:srgbClr val="505050"/>
      </a:dk2>
      <a:lt2>
        <a:srgbClr val="F0F0F0"/>
      </a:lt2>
      <a:accent1>
        <a:srgbClr val="F8C323"/>
      </a:accent1>
      <a:accent2>
        <a:srgbClr val="FFF1B7"/>
      </a:accent2>
      <a:accent3>
        <a:srgbClr val="8D949B"/>
      </a:accent3>
      <a:accent4>
        <a:srgbClr val="D6D6D6"/>
      </a:accent4>
      <a:accent5>
        <a:srgbClr val="1A1918"/>
      </a:accent5>
      <a:accent6>
        <a:srgbClr val="C5BBA4"/>
      </a:accent6>
      <a:hlink>
        <a:srgbClr val="00ABF0"/>
      </a:hlink>
      <a:folHlink>
        <a:srgbClr val="747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 anchor="t" anchorCtr="0"/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CF PowerPoint Template - Brand2022-Arial - 9-22-22 - FinalV2" id="{9F101200-6436-DC49-954E-11DB8B12F6AC}" vid="{A8370F7C-EE5B-DB44-A276-513E5974636B}"/>
    </a:ext>
  </a:extLst>
</a:theme>
</file>

<file path=ppt/theme/theme2.xml><?xml version="1.0" encoding="utf-8"?>
<a:theme xmlns:a="http://schemas.openxmlformats.org/drawingml/2006/main" name="UCF - Single Column Content Slides">
  <a:themeElements>
    <a:clrScheme name="UCF Brand PPT - Sept 2022">
      <a:dk1>
        <a:srgbClr val="000000"/>
      </a:dk1>
      <a:lt1>
        <a:srgbClr val="FFFFFF"/>
      </a:lt1>
      <a:dk2>
        <a:srgbClr val="505050"/>
      </a:dk2>
      <a:lt2>
        <a:srgbClr val="F0F0F0"/>
      </a:lt2>
      <a:accent1>
        <a:srgbClr val="F8C323"/>
      </a:accent1>
      <a:accent2>
        <a:srgbClr val="FFF1B7"/>
      </a:accent2>
      <a:accent3>
        <a:srgbClr val="8D949B"/>
      </a:accent3>
      <a:accent4>
        <a:srgbClr val="D6D6D6"/>
      </a:accent4>
      <a:accent5>
        <a:srgbClr val="1A1918"/>
      </a:accent5>
      <a:accent6>
        <a:srgbClr val="C5BBA4"/>
      </a:accent6>
      <a:hlink>
        <a:srgbClr val="00ABF0"/>
      </a:hlink>
      <a:folHlink>
        <a:srgbClr val="747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 anchor="t" anchorCtr="0"/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CF PowerPoint Template - Brand2022-Arial - 9-22-22 - FinalV2" id="{9F101200-6436-DC49-954E-11DB8B12F6AC}" vid="{AFC34F3D-DE4D-CA4C-9159-70E2B1979B0C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UCF-PowerPoint-Template-Brand2022-Arial-9-22-22-FinalV2</Template>
  <TotalTime>2063</TotalTime>
  <Words>1345</Words>
  <Application>Microsoft Office PowerPoint</Application>
  <PresentationFormat>Widescreen</PresentationFormat>
  <Paragraphs>275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Arial Black</vt:lpstr>
      <vt:lpstr>Calibri</vt:lpstr>
      <vt:lpstr>Calibri Light</vt:lpstr>
      <vt:lpstr>Gotham Book</vt:lpstr>
      <vt:lpstr>Wingdings</vt:lpstr>
      <vt:lpstr>UCF - Title, Divider, Mission Statement and Quotation Slides</vt:lpstr>
      <vt:lpstr>UCF - Single Column Content Slides</vt:lpstr>
      <vt:lpstr>Office Theme</vt:lpstr>
      <vt:lpstr>MAN 7916 Session 6: SML in Text Analysis</vt:lpstr>
      <vt:lpstr>AGENDA</vt:lpstr>
      <vt:lpstr>Commands to run</vt:lpstr>
      <vt:lpstr>Summative Homework Assignment</vt:lpstr>
      <vt:lpstr>AGENDA</vt:lpstr>
      <vt:lpstr>Jiang et al 2020 – Supervised Machine Learning Primer</vt:lpstr>
      <vt:lpstr>Jurafsky and Martin 2024 Chapters 4-5</vt:lpstr>
      <vt:lpstr>Kobayashi et al 2018 – Text Classification</vt:lpstr>
      <vt:lpstr>Choose Your Own Adventure</vt:lpstr>
      <vt:lpstr>AGENDA</vt:lpstr>
      <vt:lpstr>Think factor analysis… but with words</vt:lpstr>
      <vt:lpstr>Example of topic modeling:</vt:lpstr>
      <vt:lpstr>The metaphor is far from perfect</vt:lpstr>
      <vt:lpstr>The metaphor is far from perfect</vt:lpstr>
      <vt:lpstr>Overcoming Limitations of LDA</vt:lpstr>
      <vt:lpstr>AGENDA</vt:lpstr>
      <vt:lpstr>Supervised Machine Learning</vt:lpstr>
      <vt:lpstr>Supervised ML Algorithms</vt:lpstr>
      <vt:lpstr>Decision Trees</vt:lpstr>
      <vt:lpstr>Beyond Mere Decision Trees</vt:lpstr>
      <vt:lpstr>Support Vector Machines</vt:lpstr>
      <vt:lpstr>Neural Networks: Neuron</vt:lpstr>
      <vt:lpstr>Neural Networks (Over)simplified</vt:lpstr>
      <vt:lpstr>Not all ANNs are the same</vt:lpstr>
      <vt:lpstr>Not all ANNs are the same</vt:lpstr>
      <vt:lpstr>Training ANNs from scratch</vt:lpstr>
      <vt:lpstr>AGENDA</vt:lpstr>
      <vt:lpstr>Understand contextualized meaning</vt:lpstr>
      <vt:lpstr>Who is doing what with/to whom?</vt:lpstr>
      <vt:lpstr>Hyperparameter Tuning</vt:lpstr>
      <vt:lpstr>Overfitting</vt:lpstr>
      <vt:lpstr>Transparency and Reproducibility</vt:lpstr>
      <vt:lpstr>AGENDA</vt:lpstr>
      <vt:lpstr>Commands to run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McKenny, Aaron</dc:creator>
  <cp:keywords/>
  <dc:description/>
  <cp:lastModifiedBy>Aaron McKenny</cp:lastModifiedBy>
  <cp:revision>13</cp:revision>
  <dcterms:created xsi:type="dcterms:W3CDTF">2025-01-06T17:58:15Z</dcterms:created>
  <dcterms:modified xsi:type="dcterms:W3CDTF">2025-02-12T13:45:01Z</dcterms:modified>
  <cp:category/>
</cp:coreProperties>
</file>